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8" r:id="rId3"/>
    <p:sldId id="266" r:id="rId4"/>
    <p:sldId id="259" r:id="rId5"/>
    <p:sldId id="260" r:id="rId6"/>
    <p:sldId id="261" r:id="rId7"/>
    <p:sldId id="262" r:id="rId8"/>
    <p:sldId id="264" r:id="rId9"/>
    <p:sldId id="263" r:id="rId10"/>
    <p:sldId id="265" r:id="rId11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8B4232F-6FAB-43C1-936C-943536043F95}" type="datetime1">
              <a:rPr lang="fr-FR" smtClean="0"/>
              <a:t>25/05/2020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42028E8-6472-4303-BED2-74C21458376C}" type="datetime1">
              <a:rPr lang="fr-FR" smtClean="0"/>
              <a:t>25/05/2020</a:t>
            </a:fld>
            <a:endParaRPr lang="en-US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Modifiez les styles du texte du masque</a:t>
            </a:r>
            <a:endParaRPr lang="en-US"/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 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 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 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7339CDD6-07D9-486D-9477-2F3BD687421E}" type="datetime1">
              <a:rPr lang="fr-FR" smtClean="0"/>
              <a:t>25/05/2020</a:t>
            </a:fld>
            <a:endParaRPr lang="en-US" dirty="0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2BAF83-0870-4ADD-AF32-6F5F332FC83D}" type="datetime1">
              <a:rPr lang="fr-FR" smtClean="0"/>
              <a:t>25/05/2020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fr" dirty="0"/>
              <a:t>Modifiez le style du titre</a:t>
            </a:r>
            <a:endParaRPr lang="en-US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A6F08D-9454-44AA-95AA-8DC511730138}" type="datetime1">
              <a:rPr lang="fr-FR" smtClean="0"/>
              <a:t>25/05/2020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4C5855-D2F6-4325-A90E-B3A89D9E0477}" type="datetime1">
              <a:rPr lang="fr-FR" smtClean="0"/>
              <a:t>25/05/2020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necteur droit 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3A35E060-5CF7-492F-95ED-920DCC5C5460}" type="datetime1">
              <a:rPr lang="fr-FR" smtClean="0"/>
              <a:t>25/05/2020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0959B2-24BA-47FE-BA3B-FFCC89C6DB3A}" type="datetime1">
              <a:rPr lang="fr-FR" smtClean="0"/>
              <a:t>25/05/2020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BF967A-0606-4F57-B0A4-F2761A08CEDD}" type="datetime1">
              <a:rPr lang="fr-FR" smtClean="0"/>
              <a:t>25/05/2020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7BA2F5-2D52-41FD-9148-1E94ACB3823D}" type="datetime1">
              <a:rPr lang="fr-FR" smtClean="0"/>
              <a:t>25/05/2020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C1E471-B154-4158-8D84-427CE57F5088}" type="datetime1">
              <a:rPr lang="fr-FR" smtClean="0"/>
              <a:t>25/05/2020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B17101B6-F1F4-4744-93F9-6A310264A374}" type="datetime1">
              <a:rPr lang="fr-FR" smtClean="0"/>
              <a:t>25/05/2020</a:t>
            </a:fld>
            <a:endParaRPr lang="en-US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 l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" dirty="0"/>
              <a:t>Cliquez sur l’icône pour ajouter une image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47C59215-BDD9-4AEA-A2C8-635D45606F9E}" type="datetime1">
              <a:rPr lang="fr-FR" smtClean="0"/>
              <a:t>25/05/2020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"/>
              <a:t>Modifiez les styles du texte du masque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DC30D81-28F2-4E40-9F3F-4C78BE785701}" type="datetime1">
              <a:rPr lang="fr-FR" smtClean="0"/>
              <a:t>25/05/2020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hyperlink" Target="http://www.franglish.f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9.jp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contenant un tissu, une table, rouge et couverte&#10;&#10;Description générée automatiquement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Rectangle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Rectangle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 rtlCol="0">
            <a:normAutofit/>
          </a:bodyPr>
          <a:lstStyle/>
          <a:p>
            <a:pPr rtl="0"/>
            <a:r>
              <a:rPr lang="fr-FR" sz="6000" b="1" dirty="0" err="1">
                <a:solidFill>
                  <a:schemeClr val="tx1"/>
                </a:solidFill>
              </a:rPr>
              <a:t>Grammar</a:t>
            </a:r>
            <a:r>
              <a:rPr lang="fr-FR" sz="6000" b="1" dirty="0">
                <a:solidFill>
                  <a:schemeClr val="tx1"/>
                </a:solidFill>
              </a:rPr>
              <a:t> Challenge</a:t>
            </a:r>
            <a:endParaRPr lang="fr" sz="6000" b="1" dirty="0">
              <a:solidFill>
                <a:schemeClr val="tx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5797" y="4147495"/>
            <a:ext cx="4775075" cy="559656"/>
          </a:xfrm>
        </p:spPr>
        <p:txBody>
          <a:bodyPr rtlCol="0">
            <a:normAutofit/>
          </a:bodyPr>
          <a:lstStyle/>
          <a:p>
            <a:pPr rtl="0"/>
            <a:r>
              <a:rPr lang="fr-FR" dirty="0">
                <a:solidFill>
                  <a:schemeClr val="tx1"/>
                </a:solidFill>
              </a:rPr>
              <a:t>Correction commentée WORKSHEET 1</a:t>
            </a:r>
            <a:endParaRPr lang="fr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E029E0-E19D-4332-B3D2-729E1782E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A09AE8A-BA33-4604-AC92-4FB08112BFF7}"/>
              </a:ext>
            </a:extLst>
          </p:cNvPr>
          <p:cNvSpPr txBox="1"/>
          <p:nvPr/>
        </p:nvSpPr>
        <p:spPr>
          <a:xfrm>
            <a:off x="7070652" y="6503600"/>
            <a:ext cx="4678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Mme </a:t>
            </a:r>
            <a:r>
              <a:rPr lang="fr-FR" sz="1200" b="1" dirty="0" err="1">
                <a:solidFill>
                  <a:schemeClr val="bg1"/>
                </a:solidFill>
              </a:rPr>
              <a:t>Tanter</a:t>
            </a:r>
            <a:r>
              <a:rPr lang="fr-FR" sz="1200" b="1" dirty="0">
                <a:solidFill>
                  <a:schemeClr val="bg1"/>
                </a:solidFill>
              </a:rPr>
              <a:t>, Lycée Ste Thérèse, 29000 QUIMPER, </a:t>
            </a:r>
            <a:r>
              <a:rPr lang="fr-FR" sz="1200" b="1" dirty="0" err="1">
                <a:solidFill>
                  <a:schemeClr val="bg1"/>
                </a:solidFill>
              </a:rPr>
              <a:t>ac</a:t>
            </a:r>
            <a:r>
              <a:rPr lang="fr-FR" sz="1200" b="1" dirty="0">
                <a:solidFill>
                  <a:schemeClr val="bg1"/>
                </a:solidFill>
              </a:rPr>
              <a:t>-rennes.</a:t>
            </a: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7651"/>
    </mc:Choice>
    <mc:Fallback xmlns="">
      <p:transition spd="slow" advTm="7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2B2427-FD1A-45AA-A694-4F05FA635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05508A-F9E3-4F11-BE46-97682BB5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4C5855-D2F6-4325-A90E-B3A89D9E0477}" type="datetime1">
              <a:rPr lang="fr-FR" smtClean="0"/>
              <a:t>25/05/2020</a:t>
            </a:fld>
            <a:endParaRPr lang="en-US"/>
          </a:p>
        </p:txBody>
      </p:sp>
      <p:pic>
        <p:nvPicPr>
          <p:cNvPr id="1026" name="Picture 2" descr="That's All Folks! | Warner Bros. Entertainment Wiki | Fandom">
            <a:extLst>
              <a:ext uri="{FF2B5EF4-FFF2-40B4-BE49-F238E27FC236}">
                <a16:creationId xmlns:a16="http://schemas.microsoft.com/office/drawing/2014/main" id="{4A7C782B-5A58-46E4-853B-04F505C9D3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10" y="668655"/>
            <a:ext cx="8853968" cy="554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9D8AA5-873E-4FF4-8442-8C27C46F1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7"/>
    </mc:Choice>
    <mc:Fallback xmlns="">
      <p:transition spd="slow" advTm="10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age contenant un tissu, une table, rouge et couverte&#10;&#10;Description générée automatiquement">
            <a:extLst>
              <a:ext uri="{FF2B5EF4-FFF2-40B4-BE49-F238E27FC236}">
                <a16:creationId xmlns:a16="http://schemas.microsoft.com/office/drawing/2014/main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9" name="Rectangle 22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Image 6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803EB7A7-3553-430D-B985-10645BF5B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43" y="478354"/>
            <a:ext cx="5705475" cy="566737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9C024DC-5F6C-4787-A3C2-DD635077D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1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764"/>
    </mc:Choice>
    <mc:Fallback xmlns="">
      <p:transition spd="slow" advTm="3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729347-6165-4370-857D-2BDCAB9FD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10058400" cy="1371600"/>
          </a:xfrm>
        </p:spPr>
        <p:txBody>
          <a:bodyPr/>
          <a:lstStyle/>
          <a:p>
            <a:r>
              <a:rPr lang="fr-FR" dirty="0">
                <a:hlinkClick r:id="rId4"/>
              </a:rPr>
              <a:t>http://www.franglish.fr/</a:t>
            </a:r>
            <a:endParaRPr lang="fr-FR" dirty="0"/>
          </a:p>
        </p:txBody>
      </p:sp>
      <p:pic>
        <p:nvPicPr>
          <p:cNvPr id="6" name="Espace réservé du contenu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A7F169A-EEE9-47EA-85E0-8FF88F85C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1" y="1481818"/>
            <a:ext cx="8185914" cy="455322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625F92-5047-4000-8B32-3EAE0C99A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7EE1A9A-4D48-4B22-AA06-8733D659B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6"/>
    </mc:Choice>
    <mc:Fallback xmlns="">
      <p:transition spd="slow" advTm="31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C372BE-A2CB-475F-949A-C98E225F0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11" y="457200"/>
            <a:ext cx="11118111" cy="594360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GB" sz="2400" dirty="0"/>
              <a:t>Brian is in the kitchen, </a:t>
            </a:r>
            <a:r>
              <a:rPr lang="en-GB" sz="2400" dirty="0">
                <a:highlight>
                  <a:srgbClr val="FFFF00"/>
                </a:highlight>
              </a:rPr>
              <a:t>he eating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r>
              <a:rPr lang="en-GB" sz="2400" dirty="0"/>
              <a:t>                                              he </a:t>
            </a:r>
            <a:r>
              <a:rPr lang="en-GB" sz="2400" b="1" u="sng" dirty="0">
                <a:solidFill>
                  <a:srgbClr val="FF0000"/>
                </a:solidFill>
              </a:rPr>
              <a:t>IS</a:t>
            </a:r>
            <a:r>
              <a:rPr lang="en-GB" sz="2400" dirty="0"/>
              <a:t> eating</a:t>
            </a:r>
            <a:endParaRPr lang="fr-FR" sz="2400" dirty="0"/>
          </a:p>
          <a:p>
            <a:pPr marL="0" indent="0">
              <a:buNone/>
            </a:pPr>
            <a:r>
              <a:rPr lang="en-GB" sz="2400" dirty="0"/>
              <a:t>2. Brian </a:t>
            </a:r>
            <a:r>
              <a:rPr lang="en-GB" sz="2400" dirty="0">
                <a:highlight>
                  <a:srgbClr val="FFFF00"/>
                </a:highlight>
              </a:rPr>
              <a:t>is clever boy </a:t>
            </a:r>
            <a:r>
              <a:rPr lang="en-GB" sz="2400" dirty="0"/>
              <a:t>of 15.</a:t>
            </a:r>
          </a:p>
          <a:p>
            <a:pPr marL="0" indent="0">
              <a:buNone/>
            </a:pPr>
            <a:r>
              <a:rPr lang="en-GB" sz="2400" dirty="0"/>
              <a:t>         B. is </a:t>
            </a:r>
            <a:r>
              <a:rPr lang="en-GB" sz="2400" b="1" u="sng" dirty="0">
                <a:solidFill>
                  <a:srgbClr val="FF0000"/>
                </a:solidFill>
              </a:rPr>
              <a:t>a</a:t>
            </a:r>
            <a:r>
              <a:rPr lang="en-GB" sz="2400" dirty="0"/>
              <a:t> clever </a:t>
            </a:r>
            <a:r>
              <a:rPr lang="en-GB" sz="2400" u="sng" dirty="0"/>
              <a:t>boy</a:t>
            </a:r>
            <a:r>
              <a:rPr lang="en-GB" sz="2400" dirty="0"/>
              <a:t> of 15. </a:t>
            </a:r>
            <a:endParaRPr lang="fr-FR" sz="1000" dirty="0"/>
          </a:p>
          <a:p>
            <a:pPr marL="0" indent="0">
              <a:buNone/>
            </a:pPr>
            <a:r>
              <a:rPr lang="en-GB" sz="2400" dirty="0"/>
              <a:t>3. He lives in </a:t>
            </a:r>
            <a:r>
              <a:rPr lang="en-GB" sz="2400" dirty="0">
                <a:highlight>
                  <a:srgbClr val="FFFF00"/>
                </a:highlight>
              </a:rPr>
              <a:t>a old house </a:t>
            </a:r>
            <a:r>
              <a:rPr lang="en-GB" sz="2400" dirty="0"/>
              <a:t>down the street.</a:t>
            </a:r>
          </a:p>
          <a:p>
            <a:pPr marL="0" indent="0">
              <a:buNone/>
            </a:pPr>
            <a:r>
              <a:rPr lang="fr-FR" sz="2400" dirty="0"/>
              <a:t>                      in </a:t>
            </a:r>
            <a:r>
              <a:rPr lang="fr-FR" sz="2400" b="1" u="sng" dirty="0">
                <a:solidFill>
                  <a:srgbClr val="FF0000"/>
                </a:solidFill>
              </a:rPr>
              <a:t>an</a:t>
            </a:r>
            <a:r>
              <a:rPr lang="fr-FR" sz="2400" dirty="0"/>
              <a:t> </a:t>
            </a:r>
            <a:r>
              <a:rPr lang="fr-FR" sz="2400" dirty="0" err="1"/>
              <a:t>old</a:t>
            </a:r>
            <a:r>
              <a:rPr lang="fr-FR" sz="2400" dirty="0"/>
              <a:t> house</a:t>
            </a:r>
          </a:p>
          <a:p>
            <a:pPr marL="0" indent="0">
              <a:buNone/>
            </a:pPr>
            <a:r>
              <a:rPr lang="en-GB" sz="2400" dirty="0"/>
              <a:t>4. Brian has been practising hard </a:t>
            </a:r>
            <a:r>
              <a:rPr lang="en-GB" sz="2400" dirty="0">
                <a:highlight>
                  <a:srgbClr val="FFFF00"/>
                </a:highlight>
              </a:rPr>
              <a:t>for a hour </a:t>
            </a:r>
            <a:r>
              <a:rPr lang="en-GB" sz="2400" dirty="0"/>
              <a:t>now.</a:t>
            </a:r>
          </a:p>
          <a:p>
            <a:pPr marL="0" indent="0">
              <a:buNone/>
            </a:pPr>
            <a:r>
              <a:rPr lang="fr-FR" sz="2400" dirty="0"/>
              <a:t>                                                                 for </a:t>
            </a:r>
            <a:r>
              <a:rPr lang="fr-FR" sz="2400" b="1" u="sng" dirty="0">
                <a:solidFill>
                  <a:srgbClr val="FF0000"/>
                </a:solidFill>
              </a:rPr>
              <a:t>an</a:t>
            </a:r>
            <a:r>
              <a:rPr lang="fr-FR" sz="2400" dirty="0"/>
              <a:t> </a:t>
            </a:r>
            <a:r>
              <a:rPr lang="fr-FR" sz="2400" dirty="0" err="1"/>
              <a:t>hour</a:t>
            </a:r>
            <a:r>
              <a:rPr lang="fr-FR" sz="2400" dirty="0"/>
              <a:t> </a:t>
            </a:r>
          </a:p>
          <a:p>
            <a:pPr marL="0" indent="0">
              <a:buNone/>
            </a:pPr>
            <a:r>
              <a:rPr lang="en-GB" sz="2400" dirty="0"/>
              <a:t>5. Brian </a:t>
            </a:r>
            <a:r>
              <a:rPr lang="en-GB" sz="2400" dirty="0">
                <a:highlight>
                  <a:srgbClr val="FFFF00"/>
                </a:highlight>
              </a:rPr>
              <a:t>loves swim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r>
              <a:rPr lang="en-GB" sz="2400" dirty="0"/>
              <a:t>           B. loves </a:t>
            </a:r>
            <a:r>
              <a:rPr lang="en-GB" sz="2400" b="1" u="sng" dirty="0">
                <a:solidFill>
                  <a:srgbClr val="FF0000"/>
                </a:solidFill>
              </a:rPr>
              <a:t>swimming</a:t>
            </a:r>
            <a:r>
              <a:rPr lang="en-GB" sz="2400" dirty="0"/>
              <a:t>.</a:t>
            </a:r>
            <a:endParaRPr lang="fr-FR" sz="2400" dirty="0"/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F082F2-4080-4180-9DBC-5C679862B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4C5855-D2F6-4325-A90E-B3A89D9E0477}" type="datetime1">
              <a:rPr lang="fr-FR" smtClean="0"/>
              <a:t>25/05/2020</a:t>
            </a:fld>
            <a:endParaRPr lang="en-US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B00EC35F-90B9-4EB1-A72D-1B8FB15BF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10" y="723012"/>
            <a:ext cx="4474712" cy="2094615"/>
          </a:xfrm>
          <a:prstGeom prst="rect">
            <a:avLst/>
          </a:prstGeom>
        </p:spPr>
      </p:pic>
      <p:sp>
        <p:nvSpPr>
          <p:cNvPr id="9" name="Flèche : angle droit 8">
            <a:extLst>
              <a:ext uri="{FF2B5EF4-FFF2-40B4-BE49-F238E27FC236}">
                <a16:creationId xmlns:a16="http://schemas.microsoft.com/office/drawing/2014/main" id="{A65DF492-7522-4423-BB2B-65CC01D14002}"/>
              </a:ext>
            </a:extLst>
          </p:cNvPr>
          <p:cNvSpPr/>
          <p:nvPr/>
        </p:nvSpPr>
        <p:spPr>
          <a:xfrm>
            <a:off x="4327452" y="2902688"/>
            <a:ext cx="6251944" cy="2620927"/>
          </a:xfrm>
          <a:prstGeom prst="bentUpArrow">
            <a:avLst>
              <a:gd name="adj1" fmla="val 25000"/>
              <a:gd name="adj2" fmla="val 22416"/>
              <a:gd name="adj3" fmla="val 229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« </a:t>
            </a:r>
            <a:r>
              <a:rPr lang="fr-FR" b="1" dirty="0"/>
              <a:t>BE</a:t>
            </a:r>
            <a:r>
              <a:rPr lang="fr-FR" dirty="0"/>
              <a:t> se promène toujours avec </a:t>
            </a:r>
            <a:r>
              <a:rPr lang="fr-FR" b="1" dirty="0"/>
              <a:t>–ING</a:t>
            </a:r>
            <a:r>
              <a:rPr lang="fr-FR" dirty="0"/>
              <a:t>, sauf quand </a:t>
            </a:r>
            <a:r>
              <a:rPr lang="fr-FR" b="1" dirty="0"/>
              <a:t>–ING </a:t>
            </a:r>
            <a:r>
              <a:rPr lang="fr-FR" dirty="0"/>
              <a:t>traîne avec un verbe de goût ou une préposition »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0961C8A-AA83-4C51-BB51-329B1E0432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61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15"/>
    </mc:Choice>
    <mc:Fallback xmlns="">
      <p:transition spd="slow" advTm="96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F76E2F-E9A1-433B-8496-91BD3A915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334" y="457200"/>
            <a:ext cx="10990521" cy="53694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6. His parents are very </a:t>
            </a:r>
            <a:r>
              <a:rPr lang="en-GB" sz="2400" dirty="0">
                <a:highlight>
                  <a:srgbClr val="FFFF00"/>
                </a:highlight>
              </a:rPr>
              <a:t>kinds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r>
              <a:rPr lang="en-GB" sz="2400" dirty="0"/>
              <a:t>                                          </a:t>
            </a:r>
            <a:r>
              <a:rPr lang="en-GB" sz="2400" b="1" u="sng" dirty="0">
                <a:solidFill>
                  <a:srgbClr val="FF0000"/>
                </a:solidFill>
              </a:rPr>
              <a:t>kind</a:t>
            </a:r>
            <a:endParaRPr lang="fr-FR" sz="24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dirty="0"/>
              <a:t>7. It's </a:t>
            </a:r>
            <a:r>
              <a:rPr lang="en-GB" sz="2400" dirty="0">
                <a:highlight>
                  <a:srgbClr val="FFFF00"/>
                </a:highlight>
              </a:rPr>
              <a:t>a problem very important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r>
              <a:rPr lang="en-GB" sz="2400" dirty="0"/>
              <a:t>           </a:t>
            </a:r>
            <a:r>
              <a:rPr lang="en-GB" sz="2400" b="1" dirty="0">
                <a:solidFill>
                  <a:srgbClr val="FF0000"/>
                </a:solidFill>
              </a:rPr>
              <a:t>a very important </a:t>
            </a:r>
            <a:r>
              <a:rPr lang="en-GB" sz="2400" u="sng" dirty="0"/>
              <a:t>problem</a:t>
            </a:r>
            <a:endParaRPr lang="fr-FR" sz="2400" u="sng" dirty="0"/>
          </a:p>
          <a:p>
            <a:pPr marL="0" indent="0">
              <a:buNone/>
            </a:pPr>
            <a:r>
              <a:rPr lang="en-GB" sz="2400" dirty="0"/>
              <a:t>8. He </a:t>
            </a:r>
            <a:r>
              <a:rPr lang="en-GB" sz="2400" dirty="0">
                <a:highlight>
                  <a:srgbClr val="FFFF00"/>
                </a:highlight>
              </a:rPr>
              <a:t>eats rarely </a:t>
            </a:r>
            <a:r>
              <a:rPr lang="en-GB" sz="2400" dirty="0"/>
              <a:t>vegetables.</a:t>
            </a:r>
          </a:p>
          <a:p>
            <a:pPr marL="0" indent="0">
              <a:buNone/>
            </a:pPr>
            <a:r>
              <a:rPr lang="fr-FR" sz="2400" dirty="0"/>
              <a:t>           He </a:t>
            </a:r>
            <a:r>
              <a:rPr lang="fr-FR" sz="2400" b="1" dirty="0" err="1">
                <a:solidFill>
                  <a:srgbClr val="FFC000"/>
                </a:solidFill>
              </a:rPr>
              <a:t>rarely</a:t>
            </a:r>
            <a:r>
              <a:rPr lang="fr-FR" sz="2400" dirty="0"/>
              <a:t> </a:t>
            </a:r>
            <a:r>
              <a:rPr lang="fr-FR" sz="2400" b="1" u="sng" dirty="0" err="1">
                <a:solidFill>
                  <a:schemeClr val="accent1"/>
                </a:solidFill>
              </a:rPr>
              <a:t>eats</a:t>
            </a:r>
            <a:r>
              <a:rPr lang="fr-FR" sz="2400" dirty="0"/>
              <a:t>…</a:t>
            </a:r>
          </a:p>
          <a:p>
            <a:pPr marL="0" indent="0">
              <a:buNone/>
            </a:pPr>
            <a:r>
              <a:rPr lang="en-GB" sz="2400" dirty="0"/>
              <a:t>9. He's a 15-</a:t>
            </a:r>
            <a:r>
              <a:rPr lang="en-GB" sz="2400" dirty="0">
                <a:highlight>
                  <a:srgbClr val="FFFF00"/>
                </a:highlight>
              </a:rPr>
              <a:t>years</a:t>
            </a:r>
            <a:r>
              <a:rPr lang="en-GB" sz="2400" dirty="0"/>
              <a:t>-old boy.</a:t>
            </a:r>
          </a:p>
          <a:p>
            <a:pPr marL="0" indent="0">
              <a:buNone/>
            </a:pPr>
            <a:r>
              <a:rPr lang="en-GB" sz="2400" dirty="0"/>
              <a:t>               a </a:t>
            </a:r>
            <a:r>
              <a:rPr lang="en-GB" sz="2400" b="1" dirty="0">
                <a:solidFill>
                  <a:schemeClr val="accent1"/>
                </a:solidFill>
              </a:rPr>
              <a:t>15-</a:t>
            </a:r>
            <a:r>
              <a:rPr lang="en-GB" sz="2400" b="1" u="sng" dirty="0">
                <a:solidFill>
                  <a:schemeClr val="accent1"/>
                </a:solidFill>
              </a:rPr>
              <a:t>year</a:t>
            </a:r>
            <a:r>
              <a:rPr lang="en-GB" sz="2400" b="1" dirty="0">
                <a:solidFill>
                  <a:schemeClr val="accent1"/>
                </a:solidFill>
              </a:rPr>
              <a:t>-old</a:t>
            </a:r>
            <a:r>
              <a:rPr lang="en-GB" sz="2400" dirty="0"/>
              <a:t> boy</a:t>
            </a:r>
            <a:endParaRPr lang="fr-FR" sz="2400" dirty="0"/>
          </a:p>
          <a:p>
            <a:pPr marL="0" indent="0">
              <a:buNone/>
            </a:pPr>
            <a:r>
              <a:rPr lang="en-GB" sz="2400" dirty="0"/>
              <a:t>10. I </a:t>
            </a:r>
            <a:r>
              <a:rPr lang="en-GB" sz="2400" dirty="0">
                <a:highlight>
                  <a:srgbClr val="FFFF00"/>
                </a:highlight>
              </a:rPr>
              <a:t>am</a:t>
            </a:r>
            <a:r>
              <a:rPr lang="en-GB" sz="2400" dirty="0"/>
              <a:t> agree with you.</a:t>
            </a:r>
            <a:endParaRPr lang="fr-FR" sz="2400" dirty="0"/>
          </a:p>
          <a:p>
            <a:pPr marL="0" indent="0">
              <a:buNone/>
            </a:pPr>
            <a:r>
              <a:rPr lang="fr-FR" sz="2400" dirty="0"/>
              <a:t>         I </a:t>
            </a:r>
            <a:r>
              <a:rPr lang="fr-FR" sz="2400" b="1" u="sng" dirty="0" err="1">
                <a:solidFill>
                  <a:schemeClr val="accent1"/>
                </a:solidFill>
              </a:rPr>
              <a:t>agree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you</a:t>
            </a:r>
            <a:r>
              <a:rPr lang="fr-FR" sz="2400" dirty="0"/>
              <a:t>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0BAA17-CC90-4C6E-A765-8BABD0DBB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4C5855-D2F6-4325-A90E-B3A89D9E0477}" type="datetime1">
              <a:rPr lang="fr-FR" smtClean="0"/>
              <a:t>25/05/2020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3E70E7-DC03-4E2D-998B-9B1D15661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94" y="575925"/>
            <a:ext cx="3684875" cy="117711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F9CD364-0DFE-43D1-BEF2-A1065757B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594" y="2021384"/>
            <a:ext cx="3688475" cy="1407616"/>
          </a:xfrm>
          <a:prstGeom prst="rect">
            <a:avLst/>
          </a:prstGeom>
        </p:spPr>
      </p:pic>
      <p:pic>
        <p:nvPicPr>
          <p:cNvPr id="10" name="Image 9" descr="Une image contenant personne, homme, intérieur, verres&#10;&#10;Description générée automatiquement">
            <a:extLst>
              <a:ext uri="{FF2B5EF4-FFF2-40B4-BE49-F238E27FC236}">
                <a16:creationId xmlns:a16="http://schemas.microsoft.com/office/drawing/2014/main" id="{081B8119-BAB1-44D1-9022-253842B6A3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207" y="3830145"/>
            <a:ext cx="1944058" cy="257065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6BE87FA-AC4A-4411-BA28-5C2E7F34A1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5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82"/>
    </mc:Choice>
    <mc:Fallback xmlns="">
      <p:transition spd="slow" advTm="112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74300A-3220-41B8-9E7A-0A9300E76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702" y="457200"/>
            <a:ext cx="10884196" cy="5577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11. His best friend lives in </a:t>
            </a:r>
            <a:r>
              <a:rPr lang="en-GB" sz="2400" dirty="0">
                <a:highlight>
                  <a:srgbClr val="FFFF00"/>
                </a:highlight>
              </a:rPr>
              <a:t>an other </a:t>
            </a:r>
            <a:r>
              <a:rPr lang="en-GB" sz="2400" dirty="0"/>
              <a:t>town.</a:t>
            </a:r>
          </a:p>
          <a:p>
            <a:pPr marL="0" indent="0">
              <a:buNone/>
            </a:pPr>
            <a:r>
              <a:rPr lang="en-GB" sz="2400" dirty="0"/>
              <a:t>                                                </a:t>
            </a:r>
            <a:r>
              <a:rPr lang="en-GB" sz="2400" b="1" u="sng" dirty="0">
                <a:solidFill>
                  <a:schemeClr val="accent1"/>
                </a:solidFill>
              </a:rPr>
              <a:t>another</a:t>
            </a:r>
            <a:r>
              <a:rPr lang="en-GB" sz="2400" dirty="0"/>
              <a:t> </a:t>
            </a:r>
            <a:endParaRPr lang="fr-FR" sz="2400" dirty="0"/>
          </a:p>
          <a:p>
            <a:pPr marL="0" indent="0">
              <a:buNone/>
            </a:pPr>
            <a:r>
              <a:rPr lang="en-GB" sz="2400" dirty="0"/>
              <a:t>12. It's 5. Brian is back from school, he </a:t>
            </a:r>
            <a:r>
              <a:rPr lang="en-GB" sz="2400" dirty="0">
                <a:highlight>
                  <a:srgbClr val="FFFF00"/>
                </a:highlight>
              </a:rPr>
              <a:t>has</a:t>
            </a:r>
            <a:r>
              <a:rPr lang="en-GB" sz="2400" dirty="0"/>
              <a:t> hungry and thirsty.</a:t>
            </a:r>
          </a:p>
          <a:p>
            <a:pPr marL="0" indent="0">
              <a:buNone/>
            </a:pPr>
            <a:r>
              <a:rPr lang="en-GB" sz="2400" dirty="0"/>
              <a:t>                                                     he </a:t>
            </a:r>
            <a:r>
              <a:rPr lang="en-GB" sz="2400" b="1" u="sng" dirty="0">
                <a:solidFill>
                  <a:schemeClr val="accent1"/>
                </a:solidFill>
              </a:rPr>
              <a:t>IS</a:t>
            </a:r>
            <a:r>
              <a:rPr lang="en-GB" sz="2400" dirty="0"/>
              <a:t> hungry and thirsty</a:t>
            </a:r>
            <a:endParaRPr lang="fr-FR" sz="2400" dirty="0"/>
          </a:p>
          <a:p>
            <a:pPr marL="0" indent="0">
              <a:buNone/>
            </a:pPr>
            <a:r>
              <a:rPr lang="en-GB" sz="2400" dirty="0"/>
              <a:t>13. It's freezing today, Brian </a:t>
            </a:r>
            <a:r>
              <a:rPr lang="en-GB" sz="2400" dirty="0">
                <a:highlight>
                  <a:srgbClr val="FFFF00"/>
                </a:highlight>
              </a:rPr>
              <a:t>has</a:t>
            </a:r>
            <a:r>
              <a:rPr lang="en-GB" sz="2400" dirty="0"/>
              <a:t> cold.</a:t>
            </a:r>
          </a:p>
          <a:p>
            <a:pPr marL="0" indent="0">
              <a:buNone/>
            </a:pPr>
            <a:r>
              <a:rPr lang="en-GB" sz="2400" dirty="0"/>
              <a:t>                                              he </a:t>
            </a:r>
            <a:r>
              <a:rPr lang="en-GB" sz="2400" b="1" u="sng" dirty="0">
                <a:solidFill>
                  <a:schemeClr val="accent1"/>
                </a:solidFill>
              </a:rPr>
              <a:t>IS</a:t>
            </a:r>
            <a:r>
              <a:rPr lang="en-GB" sz="2400" dirty="0"/>
              <a:t> cold.</a:t>
            </a:r>
            <a:endParaRPr lang="fr-FR" sz="2400" dirty="0"/>
          </a:p>
          <a:p>
            <a:pPr marL="0" indent="0">
              <a:buNone/>
            </a:pPr>
            <a:r>
              <a:rPr lang="en-GB" sz="2400" dirty="0"/>
              <a:t>14. Brian is </a:t>
            </a:r>
            <a:r>
              <a:rPr lang="en-GB" sz="2400" dirty="0">
                <a:highlight>
                  <a:srgbClr val="FFFF00"/>
                </a:highlight>
              </a:rPr>
              <a:t>old than </a:t>
            </a:r>
            <a:r>
              <a:rPr lang="en-GB" sz="2400" dirty="0"/>
              <a:t>his sister Jenny.</a:t>
            </a:r>
          </a:p>
          <a:p>
            <a:pPr marL="0" indent="0">
              <a:buNone/>
            </a:pPr>
            <a:r>
              <a:rPr lang="en-GB" sz="2400" dirty="0"/>
              <a:t>                             old</a:t>
            </a:r>
            <a:r>
              <a:rPr lang="en-GB" sz="2400" b="1" u="sng" dirty="0">
                <a:solidFill>
                  <a:schemeClr val="accent1"/>
                </a:solidFill>
              </a:rPr>
              <a:t>er</a:t>
            </a:r>
            <a:r>
              <a:rPr lang="en-GB" sz="2400" dirty="0"/>
              <a:t> than</a:t>
            </a:r>
            <a:endParaRPr lang="fr-FR" sz="2400" dirty="0"/>
          </a:p>
          <a:p>
            <a:pPr marL="0" indent="0">
              <a:buNone/>
            </a:pPr>
            <a:r>
              <a:rPr lang="en-GB" sz="2400" dirty="0"/>
              <a:t>15. Jenny is </a:t>
            </a:r>
            <a:r>
              <a:rPr lang="en-GB" sz="2400" dirty="0">
                <a:highlight>
                  <a:srgbClr val="FFFF00"/>
                </a:highlight>
              </a:rPr>
              <a:t>not tall as </a:t>
            </a:r>
            <a:r>
              <a:rPr lang="en-GB" sz="2400" dirty="0"/>
              <a:t>Brian.</a:t>
            </a:r>
            <a:endParaRPr lang="fr-FR" sz="2400" dirty="0"/>
          </a:p>
          <a:p>
            <a:pPr marL="0" indent="0">
              <a:buNone/>
            </a:pPr>
            <a:r>
              <a:rPr lang="fr-FR" sz="2400" dirty="0"/>
              <a:t>                    not </a:t>
            </a:r>
            <a:r>
              <a:rPr lang="fr-FR" sz="2400" b="1" u="sng" dirty="0">
                <a:solidFill>
                  <a:schemeClr val="accent1"/>
                </a:solidFill>
              </a:rPr>
              <a:t>as</a:t>
            </a:r>
            <a:r>
              <a:rPr lang="fr-FR" sz="2400" dirty="0"/>
              <a:t> </a:t>
            </a:r>
            <a:r>
              <a:rPr lang="fr-FR" sz="2400" dirty="0" err="1"/>
              <a:t>tall</a:t>
            </a:r>
            <a:r>
              <a:rPr lang="fr-FR" sz="2400" dirty="0"/>
              <a:t> </a:t>
            </a:r>
            <a:r>
              <a:rPr lang="fr-FR" sz="2400" u="sng" dirty="0"/>
              <a:t>as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9FD11D-AD5B-4E12-987A-92C62538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4C5855-D2F6-4325-A90E-B3A89D9E0477}" type="datetime1">
              <a:rPr lang="fr-FR" smtClean="0"/>
              <a:t>25/05/2020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684F9C0-A69F-4AFA-A8F3-1E835F85A2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70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77"/>
    </mc:Choice>
    <mc:Fallback xmlns="">
      <p:transition spd="slow" advTm="58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432543-8B7F-47DC-A0C5-659E76BE0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50766"/>
            <a:ext cx="11383926" cy="5850034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16. She was born </a:t>
            </a:r>
            <a:r>
              <a:rPr lang="en-GB" sz="2400" dirty="0">
                <a:highlight>
                  <a:srgbClr val="FFFF00"/>
                </a:highlight>
              </a:rPr>
              <a:t>on</a:t>
            </a:r>
            <a:r>
              <a:rPr lang="en-GB" sz="2400" dirty="0"/>
              <a:t> 1999.</a:t>
            </a:r>
          </a:p>
          <a:p>
            <a:pPr marL="0" indent="0">
              <a:buNone/>
            </a:pPr>
            <a:r>
              <a:rPr lang="en-GB" sz="2400" dirty="0"/>
              <a:t>                                </a:t>
            </a:r>
            <a:r>
              <a:rPr lang="en-GB" sz="2400" b="1" u="sng" dirty="0">
                <a:solidFill>
                  <a:schemeClr val="accent1"/>
                </a:solidFill>
              </a:rPr>
              <a:t>in</a:t>
            </a:r>
            <a:r>
              <a:rPr lang="en-GB" sz="2400" dirty="0"/>
              <a:t> 1999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en-GB" sz="2400" dirty="0"/>
              <a:t>17. She was born </a:t>
            </a:r>
            <a:r>
              <a:rPr lang="en-GB" sz="2400" dirty="0">
                <a:highlight>
                  <a:srgbClr val="FFFF00"/>
                </a:highlight>
              </a:rPr>
              <a:t>on</a:t>
            </a:r>
            <a:r>
              <a:rPr lang="en-GB" sz="2400" dirty="0"/>
              <a:t> September 1999. On the second at 4 p.m. to be precise.</a:t>
            </a:r>
          </a:p>
          <a:p>
            <a:pPr marL="0" indent="0">
              <a:buNone/>
            </a:pPr>
            <a:r>
              <a:rPr lang="en-GB" sz="2400" dirty="0"/>
              <a:t>                                </a:t>
            </a:r>
            <a:r>
              <a:rPr lang="en-GB" sz="2400" b="1" u="sng" dirty="0">
                <a:solidFill>
                  <a:schemeClr val="accent1"/>
                </a:solidFill>
              </a:rPr>
              <a:t>in</a:t>
            </a:r>
            <a:r>
              <a:rPr lang="en-GB" sz="2400" dirty="0"/>
              <a:t> September 1999.</a:t>
            </a:r>
            <a:endParaRPr lang="fr-FR" sz="24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BF4DC0-A40E-4180-B850-BC307A5A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4C5855-D2F6-4325-A90E-B3A89D9E0477}" type="datetime1">
              <a:rPr lang="fr-FR" smtClean="0"/>
              <a:t>25/05/2020</a:t>
            </a:fld>
            <a:endParaRPr lang="en-US" dirty="0"/>
          </a:p>
        </p:txBody>
      </p:sp>
      <p:pic>
        <p:nvPicPr>
          <p:cNvPr id="6" name="Image 5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A9BE1D37-47A4-4D60-8D41-F4FF3C451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675" y="329607"/>
            <a:ext cx="7349055" cy="479528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E7AE25F-4B0A-42D3-A7E0-8A0756B367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773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86"/>
    </mc:Choice>
    <mc:Fallback xmlns="">
      <p:transition spd="slow" advTm="78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432543-8B7F-47DC-A0C5-659E76BE0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50766"/>
            <a:ext cx="11383926" cy="5850034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16. She was born </a:t>
            </a:r>
            <a:r>
              <a:rPr lang="en-GB" sz="2400" dirty="0">
                <a:highlight>
                  <a:srgbClr val="FFFF00"/>
                </a:highlight>
              </a:rPr>
              <a:t>on</a:t>
            </a:r>
            <a:r>
              <a:rPr lang="en-GB" sz="2400" dirty="0"/>
              <a:t> 1999.</a:t>
            </a:r>
          </a:p>
          <a:p>
            <a:pPr marL="0" indent="0">
              <a:buNone/>
            </a:pPr>
            <a:r>
              <a:rPr lang="en-GB" sz="2400" dirty="0"/>
              <a:t>                                </a:t>
            </a:r>
            <a:r>
              <a:rPr lang="en-GB" sz="2400" b="1" u="sng" dirty="0">
                <a:solidFill>
                  <a:schemeClr val="accent1"/>
                </a:solidFill>
              </a:rPr>
              <a:t>in</a:t>
            </a:r>
            <a:r>
              <a:rPr lang="en-GB" sz="2400" dirty="0"/>
              <a:t> 1999</a:t>
            </a:r>
            <a:endParaRPr lang="fr-FR" sz="2400" dirty="0"/>
          </a:p>
          <a:p>
            <a:pPr marL="0" indent="0">
              <a:buNone/>
            </a:pPr>
            <a:r>
              <a:rPr lang="en-GB" sz="2400" dirty="0"/>
              <a:t>17. She was born </a:t>
            </a:r>
            <a:r>
              <a:rPr lang="en-GB" sz="2400" dirty="0">
                <a:highlight>
                  <a:srgbClr val="FFFF00"/>
                </a:highlight>
              </a:rPr>
              <a:t>on</a:t>
            </a:r>
            <a:r>
              <a:rPr lang="en-GB" sz="2400" dirty="0"/>
              <a:t> September 1999. On the second at 4 p.m. to be precise.</a:t>
            </a:r>
          </a:p>
          <a:p>
            <a:pPr marL="0" indent="0">
              <a:buNone/>
            </a:pPr>
            <a:r>
              <a:rPr lang="en-GB" sz="2400" dirty="0"/>
              <a:t>                                </a:t>
            </a:r>
            <a:r>
              <a:rPr lang="en-GB" sz="2400" b="1" u="sng" dirty="0">
                <a:solidFill>
                  <a:schemeClr val="accent1"/>
                </a:solidFill>
              </a:rPr>
              <a:t>in</a:t>
            </a:r>
            <a:r>
              <a:rPr lang="en-GB" sz="2400" dirty="0"/>
              <a:t> September 1999.</a:t>
            </a:r>
            <a:endParaRPr lang="fr-FR" sz="2400" dirty="0"/>
          </a:p>
          <a:p>
            <a:pPr marL="0" indent="0">
              <a:buNone/>
            </a:pPr>
            <a:r>
              <a:rPr lang="en-GB" sz="2400" dirty="0"/>
              <a:t>18. Where did he </a:t>
            </a:r>
            <a:r>
              <a:rPr lang="en-GB" sz="2400" dirty="0">
                <a:highlight>
                  <a:srgbClr val="FFFF00"/>
                </a:highlight>
              </a:rPr>
              <a:t>went</a:t>
            </a:r>
            <a:r>
              <a:rPr lang="en-GB" sz="2400" dirty="0"/>
              <a:t> last summer ?</a:t>
            </a:r>
          </a:p>
          <a:p>
            <a:pPr marL="0" indent="0">
              <a:buNone/>
            </a:pPr>
            <a:r>
              <a:rPr lang="en-GB" sz="2400" dirty="0"/>
              <a:t>                               did he </a:t>
            </a:r>
            <a:r>
              <a:rPr lang="en-GB" sz="2400" b="1" u="sng" dirty="0">
                <a:solidFill>
                  <a:schemeClr val="accent1"/>
                </a:solidFill>
              </a:rPr>
              <a:t>go</a:t>
            </a:r>
            <a:endParaRPr lang="fr-FR" sz="24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sz="2400" dirty="0"/>
              <a:t>19. People say that </a:t>
            </a:r>
            <a:r>
              <a:rPr lang="en-GB" sz="2400" dirty="0">
                <a:highlight>
                  <a:srgbClr val="FFFF00"/>
                </a:highlight>
              </a:rPr>
              <a:t>the</a:t>
            </a:r>
            <a:r>
              <a:rPr lang="en-GB" sz="2400" dirty="0"/>
              <a:t> time is money.</a:t>
            </a:r>
          </a:p>
          <a:p>
            <a:pPr marL="0" indent="0">
              <a:buNone/>
            </a:pPr>
            <a:r>
              <a:rPr lang="en-GB" sz="2400" dirty="0"/>
              <a:t>                            </a:t>
            </a:r>
            <a:r>
              <a:rPr lang="en-GB" sz="2400" b="1" u="sng" dirty="0">
                <a:solidFill>
                  <a:schemeClr val="accent1"/>
                </a:solidFill>
              </a:rPr>
              <a:t>Ø </a:t>
            </a:r>
            <a:r>
              <a:rPr lang="en-GB" sz="2400" dirty="0"/>
              <a:t>time is money</a:t>
            </a:r>
            <a:endParaRPr lang="fr-FR" sz="2400" dirty="0"/>
          </a:p>
          <a:p>
            <a:pPr marL="0" indent="0">
              <a:buNone/>
            </a:pPr>
            <a:r>
              <a:rPr lang="en-GB" sz="2400" dirty="0"/>
              <a:t>20. Brian is not here. Where has he </a:t>
            </a:r>
            <a:r>
              <a:rPr lang="en-GB" sz="2400" dirty="0">
                <a:highlight>
                  <a:srgbClr val="FFFF00"/>
                </a:highlight>
              </a:rPr>
              <a:t>going</a:t>
            </a:r>
            <a:r>
              <a:rPr lang="en-GB" sz="2400" dirty="0"/>
              <a:t>?</a:t>
            </a:r>
            <a:endParaRPr lang="fr-FR" sz="2400" dirty="0"/>
          </a:p>
          <a:p>
            <a:pPr marL="0" indent="0">
              <a:buNone/>
            </a:pPr>
            <a:r>
              <a:rPr lang="fr-FR" sz="2400" dirty="0"/>
              <a:t>                                         </a:t>
            </a:r>
            <a:r>
              <a:rPr lang="fr-FR" sz="2400" dirty="0" err="1"/>
              <a:t>Where</a:t>
            </a:r>
            <a:r>
              <a:rPr lang="fr-FR" sz="2400" dirty="0"/>
              <a:t> has </a:t>
            </a:r>
            <a:r>
              <a:rPr lang="fr-FR" sz="2400" dirty="0" err="1"/>
              <a:t>he</a:t>
            </a:r>
            <a:r>
              <a:rPr lang="fr-FR" sz="2400" dirty="0"/>
              <a:t> </a:t>
            </a:r>
            <a:r>
              <a:rPr lang="fr-FR" sz="2400" b="1" dirty="0">
                <a:solidFill>
                  <a:srgbClr val="FF0000"/>
                </a:solidFill>
              </a:rPr>
              <a:t>gone</a:t>
            </a:r>
            <a:r>
              <a:rPr lang="fr-FR" sz="2400" dirty="0"/>
              <a:t>? (to go, </a:t>
            </a:r>
            <a:r>
              <a:rPr lang="fr-FR" sz="2400" dirty="0" err="1"/>
              <a:t>went</a:t>
            </a:r>
            <a:r>
              <a:rPr lang="fr-FR" sz="2400" dirty="0"/>
              <a:t>, </a:t>
            </a:r>
            <a:r>
              <a:rPr lang="fr-FR" sz="2400" b="1" i="1" dirty="0">
                <a:solidFill>
                  <a:srgbClr val="FF0000"/>
                </a:solidFill>
              </a:rPr>
              <a:t>gone/been</a:t>
            </a:r>
            <a:r>
              <a:rPr lang="fr-FR" sz="2400" dirty="0"/>
              <a:t>)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BF4DC0-A40E-4180-B850-BC307A5A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4C5855-D2F6-4325-A90E-B3A89D9E0477}" type="datetime1">
              <a:rPr lang="fr-FR" smtClean="0"/>
              <a:t>25/05/2020</a:t>
            </a:fld>
            <a:endParaRPr lang="en-US" dirty="0"/>
          </a:p>
        </p:txBody>
      </p:sp>
      <p:pic>
        <p:nvPicPr>
          <p:cNvPr id="6" name="Image 5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A9BE1D37-47A4-4D60-8D41-F4FF3C451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466" y="2328529"/>
            <a:ext cx="4378701" cy="285711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9133E0-301B-460B-AC08-AA869083C4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48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88"/>
    </mc:Choice>
    <mc:Fallback xmlns="">
      <p:transition spd="slow" advTm="86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61D245-DE44-4E31-8C15-BDCEE2208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720" y="805948"/>
            <a:ext cx="10958623" cy="5594852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21. Everybody </a:t>
            </a:r>
            <a:r>
              <a:rPr lang="en-GB" sz="2400" dirty="0">
                <a:highlight>
                  <a:srgbClr val="FFFF00"/>
                </a:highlight>
              </a:rPr>
              <a:t>like</a:t>
            </a:r>
            <a:r>
              <a:rPr lang="en-GB" sz="2400" dirty="0"/>
              <a:t> Brian. They all think he is nice.</a:t>
            </a:r>
          </a:p>
          <a:p>
            <a:pPr marL="0" indent="0">
              <a:buNone/>
            </a:pPr>
            <a:r>
              <a:rPr lang="fr-FR" sz="2400" dirty="0"/>
              <a:t>                           </a:t>
            </a:r>
            <a:r>
              <a:rPr lang="fr-FR" sz="2400" b="1" u="sng" dirty="0">
                <a:solidFill>
                  <a:srgbClr val="FF0000"/>
                </a:solidFill>
              </a:rPr>
              <a:t>likes</a:t>
            </a:r>
          </a:p>
          <a:p>
            <a:pPr marL="0" indent="0">
              <a:buNone/>
            </a:pPr>
            <a:r>
              <a:rPr lang="en-GB" sz="2400" dirty="0"/>
              <a:t>22. He has been on Facebook </a:t>
            </a:r>
            <a:r>
              <a:rPr lang="en-GB" sz="2400" dirty="0">
                <a:highlight>
                  <a:srgbClr val="FFFF00"/>
                </a:highlight>
              </a:rPr>
              <a:t>since</a:t>
            </a:r>
            <a:r>
              <a:rPr lang="en-GB" sz="2400" dirty="0"/>
              <a:t> 5 years now.</a:t>
            </a:r>
          </a:p>
          <a:p>
            <a:pPr marL="0" indent="0">
              <a:buNone/>
            </a:pPr>
            <a:r>
              <a:rPr lang="fr-FR" sz="2400" dirty="0"/>
              <a:t>                                                        </a:t>
            </a:r>
            <a:r>
              <a:rPr lang="fr-FR" sz="2400" b="1" u="sng" dirty="0">
                <a:solidFill>
                  <a:srgbClr val="FF0000"/>
                </a:solidFill>
              </a:rPr>
              <a:t>for</a:t>
            </a:r>
            <a:r>
              <a:rPr lang="fr-FR" sz="2400" dirty="0"/>
              <a:t> 5 </a:t>
            </a:r>
            <a:r>
              <a:rPr lang="fr-FR" sz="2400" dirty="0" err="1"/>
              <a:t>years</a:t>
            </a:r>
            <a:endParaRPr lang="fr-FR" sz="2400" dirty="0"/>
          </a:p>
          <a:p>
            <a:pPr marL="0" indent="0">
              <a:buNone/>
            </a:pPr>
            <a:r>
              <a:rPr lang="en-GB" sz="2400" dirty="0"/>
              <a:t>23. He has had a phone </a:t>
            </a:r>
            <a:r>
              <a:rPr lang="en-GB" sz="2400" dirty="0">
                <a:highlight>
                  <a:srgbClr val="FFFF00"/>
                </a:highlight>
              </a:rPr>
              <a:t>since</a:t>
            </a:r>
            <a:r>
              <a:rPr lang="en-GB" sz="2400" dirty="0"/>
              <a:t> a long time, since the age of 10.</a:t>
            </a:r>
          </a:p>
          <a:p>
            <a:pPr marL="0" indent="0">
              <a:buNone/>
            </a:pPr>
            <a:r>
              <a:rPr lang="fr-FR" sz="2400" dirty="0"/>
              <a:t>                                                </a:t>
            </a:r>
            <a:r>
              <a:rPr lang="fr-FR" sz="2400" b="1" u="sng" dirty="0">
                <a:solidFill>
                  <a:srgbClr val="FF0000"/>
                </a:solidFill>
              </a:rPr>
              <a:t>for</a:t>
            </a:r>
            <a:r>
              <a:rPr lang="fr-FR" sz="2400" dirty="0"/>
              <a:t> a long time</a:t>
            </a:r>
          </a:p>
          <a:p>
            <a:pPr marL="0" indent="0">
              <a:buNone/>
            </a:pPr>
            <a:r>
              <a:rPr lang="en-GB" sz="2400" dirty="0"/>
              <a:t>24. He opened his Facebook account </a:t>
            </a:r>
            <a:r>
              <a:rPr lang="en-GB" sz="2400" dirty="0">
                <a:highlight>
                  <a:srgbClr val="FFFF00"/>
                </a:highlight>
              </a:rPr>
              <a:t>during 5 years</a:t>
            </a:r>
            <a:r>
              <a:rPr lang="en-GB" sz="2400" dirty="0"/>
              <a:t>, back in 2012.</a:t>
            </a:r>
          </a:p>
          <a:p>
            <a:pPr marL="0" indent="0">
              <a:buNone/>
            </a:pPr>
            <a:r>
              <a:rPr lang="fr-FR" sz="2400" dirty="0"/>
              <a:t>                                                                       </a:t>
            </a:r>
            <a:r>
              <a:rPr lang="fr-FR" sz="2400" b="1" u="sng" dirty="0">
                <a:solidFill>
                  <a:srgbClr val="FF0000"/>
                </a:solidFill>
              </a:rPr>
              <a:t>5 </a:t>
            </a:r>
            <a:r>
              <a:rPr lang="fr-FR" sz="2400" b="1" u="sng" dirty="0" err="1">
                <a:solidFill>
                  <a:srgbClr val="FF0000"/>
                </a:solidFill>
              </a:rPr>
              <a:t>years</a:t>
            </a:r>
            <a:r>
              <a:rPr lang="fr-FR" sz="2400" b="1" u="sng" dirty="0">
                <a:solidFill>
                  <a:srgbClr val="FF0000"/>
                </a:solidFill>
              </a:rPr>
              <a:t> </a:t>
            </a:r>
            <a:r>
              <a:rPr lang="fr-FR" sz="2400" b="1" u="sng" dirty="0" err="1">
                <a:solidFill>
                  <a:srgbClr val="FF0000"/>
                </a:solidFill>
              </a:rPr>
              <a:t>ago</a:t>
            </a:r>
            <a:endParaRPr lang="fr-FR" sz="2400" dirty="0"/>
          </a:p>
          <a:p>
            <a:pPr marL="0" indent="0">
              <a:buNone/>
            </a:pPr>
            <a:r>
              <a:rPr lang="en-GB" sz="2400" dirty="0"/>
              <a:t>25. He </a:t>
            </a:r>
            <a:r>
              <a:rPr lang="en-GB" sz="2400" dirty="0">
                <a:highlight>
                  <a:srgbClr val="FFFF00"/>
                </a:highlight>
              </a:rPr>
              <a:t>stays</a:t>
            </a:r>
            <a:r>
              <a:rPr lang="en-GB" sz="2400" dirty="0"/>
              <a:t> at home next weekend.</a:t>
            </a:r>
          </a:p>
          <a:p>
            <a:pPr marL="0" indent="0">
              <a:buNone/>
            </a:pPr>
            <a:r>
              <a:rPr lang="en-GB" sz="2400" dirty="0"/>
              <a:t>       He </a:t>
            </a:r>
            <a:r>
              <a:rPr lang="en-GB" sz="2400" b="1" u="sng" dirty="0">
                <a:solidFill>
                  <a:srgbClr val="FF0000"/>
                </a:solidFill>
              </a:rPr>
              <a:t>is staying </a:t>
            </a:r>
            <a:r>
              <a:rPr lang="en-GB" sz="2400" dirty="0"/>
              <a:t>/ he </a:t>
            </a:r>
            <a:r>
              <a:rPr lang="en-GB" sz="2400" b="1" u="sng" dirty="0">
                <a:solidFill>
                  <a:srgbClr val="FF0000"/>
                </a:solidFill>
              </a:rPr>
              <a:t>is going to stay</a:t>
            </a:r>
            <a:r>
              <a:rPr lang="en-GB" sz="2400" dirty="0"/>
              <a:t>/ </a:t>
            </a:r>
            <a:r>
              <a:rPr lang="en-GB" sz="2400" b="1" u="sng" dirty="0">
                <a:solidFill>
                  <a:srgbClr val="FF0000"/>
                </a:solidFill>
              </a:rPr>
              <a:t>he will stay</a:t>
            </a:r>
            <a:endParaRPr lang="fr-FR" sz="2400" b="1" u="sng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4523B6-F687-4FE8-A747-0B01A3CCA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4C5855-D2F6-4325-A90E-B3A89D9E0477}" type="datetime1">
              <a:rPr lang="fr-FR" smtClean="0"/>
              <a:t>25/05/2020</a:t>
            </a:fld>
            <a:endParaRPr lang="en-US"/>
          </a:p>
        </p:txBody>
      </p:sp>
      <p:pic>
        <p:nvPicPr>
          <p:cNvPr id="6" name="Image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3FFAAB32-43D7-496F-8FF7-5FB54F062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096" y="297712"/>
            <a:ext cx="4396695" cy="199744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8DE5BFB-1F19-4619-84E6-C38792E1CE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9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52"/>
    </mc:Choice>
    <mc:Fallback xmlns="">
      <p:transition spd="slow" advTm="120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7|34.4|11.5|21.2|7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3.1|20.6|10.8|13.4|26.3|5.4|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0.1|12.8|4.4|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7|2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.7|1|4.7|12.4|2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0.5|31.3|10.1|15.8|19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767_TF56410444" id="{2E871065-7464-49D5-B17F-06A336FD9FDE}" vid="{DE927AE8-FEC3-49A6-8258-101EFE0971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{4AE64C06-35E9-4977-8FE7-3EF2AEC4AFC9}tf56410444</Template>
  <TotalTime>0</TotalTime>
  <Words>499</Words>
  <Application>Microsoft Office PowerPoint</Application>
  <PresentationFormat>Grand écran</PresentationFormat>
  <Paragraphs>73</Paragraphs>
  <Slides>10</Slides>
  <Notes>0</Notes>
  <HiddenSlides>0</HiddenSlides>
  <MMClips>10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Avenir Next LT Pro</vt:lpstr>
      <vt:lpstr>Avenir Next LT Pro Light</vt:lpstr>
      <vt:lpstr>Calibri</vt:lpstr>
      <vt:lpstr>Garamond</vt:lpstr>
      <vt:lpstr>SavonVTI</vt:lpstr>
      <vt:lpstr>Grammar Challenge</vt:lpstr>
      <vt:lpstr>Présentation PowerPoint</vt:lpstr>
      <vt:lpstr>http://www.franglish.fr/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2020-05-15T09:58:15Z</dcterms:created>
  <dcterms:modified xsi:type="dcterms:W3CDTF">2020-05-25T08:51:47Z</dcterms:modified>
</cp:coreProperties>
</file>