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1" r:id="rId3"/>
    <p:sldId id="270" r:id="rId4"/>
    <p:sldId id="257" r:id="rId5"/>
    <p:sldId id="258" r:id="rId6"/>
    <p:sldId id="259" r:id="rId7"/>
    <p:sldId id="262" r:id="rId8"/>
    <p:sldId id="263" r:id="rId9"/>
    <p:sldId id="260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9" autoAdjust="0"/>
    <p:restoredTop sz="94660"/>
  </p:normalViewPr>
  <p:slideViewPr>
    <p:cSldViewPr snapToGrid="0">
      <p:cViewPr varScale="1">
        <p:scale>
          <a:sx n="90" d="100"/>
          <a:sy n="90" d="100"/>
        </p:scale>
        <p:origin x="12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5/25/2020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5/25/2020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6.jpg"/><Relationship Id="rId4" Type="http://schemas.openxmlformats.org/officeDocument/2006/relationships/hyperlink" Target="http://www.franglish.fr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4.png"/><Relationship Id="rId2" Type="http://schemas.microsoft.com/office/2007/relationships/media" Target="../media/media4.m4a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9.jp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6.m4a"/><Relationship Id="rId7" Type="http://schemas.openxmlformats.org/officeDocument/2006/relationships/image" Target="../media/image12.jpg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5" Type="http://schemas.openxmlformats.org/officeDocument/2006/relationships/image" Target="../media/image13.jp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openxmlformats.org/officeDocument/2006/relationships/image" Target="../media/image14.jp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15.gif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29CDD1-6393-4405-9463-FE0A964271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4743" y="387074"/>
            <a:ext cx="7197726" cy="3668487"/>
          </a:xfrm>
        </p:spPr>
        <p:txBody>
          <a:bodyPr>
            <a:normAutofit/>
          </a:bodyPr>
          <a:lstStyle/>
          <a:p>
            <a:r>
              <a:rPr lang="fr-FR" sz="8000" b="1" dirty="0"/>
              <a:t>GRAMMAR CHALLENGE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5A48423-ECC8-4B39-A3B2-DB1D2F7593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45441" y="4518205"/>
            <a:ext cx="7197726" cy="903514"/>
          </a:xfrm>
        </p:spPr>
        <p:txBody>
          <a:bodyPr anchor="b">
            <a:normAutofit/>
          </a:bodyPr>
          <a:lstStyle/>
          <a:p>
            <a:r>
              <a:rPr lang="fr-FR" sz="4400" dirty="0">
                <a:solidFill>
                  <a:schemeClr val="tx2"/>
                </a:solidFill>
              </a:rPr>
              <a:t>Correction of WS 5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AE8911E-B540-447B-AD9D-AC7706CEF7C3}"/>
              </a:ext>
            </a:extLst>
          </p:cNvPr>
          <p:cNvSpPr txBox="1"/>
          <p:nvPr/>
        </p:nvSpPr>
        <p:spPr>
          <a:xfrm>
            <a:off x="5232731" y="6470926"/>
            <a:ext cx="46570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/>
              <a:t>Mme </a:t>
            </a:r>
            <a:r>
              <a:rPr lang="fr-FR" sz="1200" b="1" dirty="0" err="1"/>
              <a:t>Tanter</a:t>
            </a:r>
            <a:r>
              <a:rPr lang="fr-FR" sz="1200" b="1" dirty="0"/>
              <a:t>, Lycée Ste Thérèse, 29000 QUIMPER, </a:t>
            </a:r>
            <a:r>
              <a:rPr lang="fr-FR" sz="1200" b="1" dirty="0" err="1"/>
              <a:t>ac</a:t>
            </a:r>
            <a:r>
              <a:rPr lang="fr-FR" sz="1200" b="1" dirty="0"/>
              <a:t>-rennes.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D96ED9A-BF48-4399-B3EF-DEEC102D11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929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23"/>
    </mc:Choice>
    <mc:Fallback>
      <p:transition spd="slow" advTm="63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8451F0AF-0EA2-4D17-81F9-8450CF3902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110" y="267696"/>
            <a:ext cx="6871864" cy="6333353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D2ED203-7940-450A-AA98-08851B29B2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086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1"/>
    </mc:Choice>
    <mc:Fallback>
      <p:transition spd="slow" advTm="15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729347-6165-4370-857D-2BDCAB9FD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57200"/>
            <a:ext cx="10058400" cy="1371600"/>
          </a:xfrm>
        </p:spPr>
        <p:txBody>
          <a:bodyPr/>
          <a:lstStyle/>
          <a:p>
            <a:r>
              <a:rPr lang="fr-FR" dirty="0">
                <a:hlinkClick r:id="rId4"/>
              </a:rPr>
              <a:t>http://www.franglish.fr/</a:t>
            </a:r>
            <a:endParaRPr lang="fr-FR" dirty="0"/>
          </a:p>
        </p:txBody>
      </p:sp>
      <p:pic>
        <p:nvPicPr>
          <p:cNvPr id="6" name="Espace réservé du contenu 5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2A7F169A-EEE9-47EA-85E0-8FF88F85C4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161" y="1481818"/>
            <a:ext cx="8185914" cy="4553222"/>
          </a:xfr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4625F92-5047-4000-8B32-3EAE0C99A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38F2E7E-3609-4D77-93DC-8CB5806F98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091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27"/>
    </mc:Choice>
    <mc:Fallback>
      <p:transition spd="slow" advTm="80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15E2C14-45A0-4AEE-9379-DB89C3518260}"/>
              </a:ext>
            </a:extLst>
          </p:cNvPr>
          <p:cNvSpPr/>
          <p:nvPr/>
        </p:nvSpPr>
        <p:spPr>
          <a:xfrm>
            <a:off x="244548" y="127590"/>
            <a:ext cx="11854686" cy="6065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101. He likes his sister, she likes him : they like </a:t>
            </a:r>
            <a:r>
              <a:rPr lang="en-GB" sz="2800" dirty="0">
                <a:solidFill>
                  <a:schemeClr val="bg1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themselves</a:t>
            </a:r>
            <a:r>
              <a:rPr lang="en-GB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sz="24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</a:t>
            </a:r>
            <a:r>
              <a:rPr lang="fr-FR" sz="2400" b="1" u="sng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each</a:t>
            </a:r>
            <a:r>
              <a:rPr lang="fr-FR" sz="2400" b="1" u="sng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u="sng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other</a:t>
            </a:r>
            <a:r>
              <a:rPr lang="fr-FR" sz="24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(</a:t>
            </a:r>
            <a:r>
              <a:rPr lang="fr-FR" sz="2400" b="1" i="1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themselves</a:t>
            </a:r>
            <a:r>
              <a:rPr lang="fr-FR" sz="24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           )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fr-FR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fr-FR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102. Brian is not responsible </a:t>
            </a:r>
            <a:r>
              <a:rPr lang="en-GB" sz="2800" dirty="0">
                <a:solidFill>
                  <a:schemeClr val="bg1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of</a:t>
            </a:r>
            <a:r>
              <a:rPr lang="en-GB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the situation.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</a:t>
            </a:r>
            <a:r>
              <a:rPr lang="fr-FR" sz="24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responsible</a:t>
            </a:r>
            <a:r>
              <a:rPr lang="fr-FR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u="sng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fr-FR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fr-FR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103. </a:t>
            </a:r>
            <a:r>
              <a:rPr lang="en-GB" sz="2800" dirty="0">
                <a:solidFill>
                  <a:schemeClr val="bg1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Say</a:t>
            </a:r>
            <a:r>
              <a:rPr lang="en-GB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me when you are free.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fr-FR" sz="2400" b="1" u="sng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Tell</a:t>
            </a:r>
            <a:r>
              <a:rPr lang="fr-FR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me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104. Brian hates it when he has to </a:t>
            </a:r>
            <a:r>
              <a:rPr lang="en-GB" sz="2800" dirty="0">
                <a:solidFill>
                  <a:schemeClr val="bg1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wait answers</a:t>
            </a:r>
            <a:r>
              <a:rPr lang="en-GB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                  to wait </a:t>
            </a:r>
            <a:r>
              <a:rPr lang="en-GB" sz="2800" b="1" u="sng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for</a:t>
            </a:r>
            <a:r>
              <a:rPr lang="en-GB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answers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fr-FR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105. No news </a:t>
            </a:r>
            <a:r>
              <a:rPr lang="en-GB" sz="2800" dirty="0">
                <a:solidFill>
                  <a:schemeClr val="bg1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are</a:t>
            </a:r>
            <a:r>
              <a:rPr lang="en-GB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good news.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</a:t>
            </a:r>
            <a:r>
              <a:rPr lang="en-GB" sz="2800" b="1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is</a:t>
            </a:r>
            <a:r>
              <a:rPr lang="en-GB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</a:t>
            </a:r>
            <a:r>
              <a:rPr lang="en-GB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</a:t>
            </a:r>
            <a:r>
              <a:rPr lang="en-GB" sz="2000" i="1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 piece of </a:t>
            </a:r>
            <a:r>
              <a:rPr lang="en-GB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news/</a:t>
            </a:r>
            <a:r>
              <a:rPr lang="en-GB" sz="2000" i="1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 piece of </a:t>
            </a:r>
            <a:r>
              <a:rPr lang="en-GB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information)</a:t>
            </a:r>
            <a:endParaRPr lang="fr-FR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0CA49FC-2698-4927-B51A-BD24412148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0399" y="1103313"/>
            <a:ext cx="5088835" cy="22019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A568B55-017E-4481-950B-9EC46E59A0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4633" y="3429000"/>
            <a:ext cx="4464602" cy="3301410"/>
          </a:xfrm>
          <a:prstGeom prst="rect">
            <a:avLst/>
          </a:prstGeom>
        </p:spPr>
      </p:pic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EE0EE2EA-7108-48F7-9E5F-7F51F461C4E9}"/>
              </a:ext>
            </a:extLst>
          </p:cNvPr>
          <p:cNvCxnSpPr>
            <a:cxnSpLocks/>
          </p:cNvCxnSpPr>
          <p:nvPr/>
        </p:nvCxnSpPr>
        <p:spPr>
          <a:xfrm>
            <a:off x="7921255" y="790969"/>
            <a:ext cx="435935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4CA9A3DF-6807-49EF-949F-865FF9A1FAB9}"/>
              </a:ext>
            </a:extLst>
          </p:cNvPr>
          <p:cNvCxnSpPr>
            <a:cxnSpLocks/>
          </p:cNvCxnSpPr>
          <p:nvPr/>
        </p:nvCxnSpPr>
        <p:spPr>
          <a:xfrm flipH="1">
            <a:off x="7921255" y="943203"/>
            <a:ext cx="435935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lèche : courbe vers la droite 12">
            <a:extLst>
              <a:ext uri="{FF2B5EF4-FFF2-40B4-BE49-F238E27FC236}">
                <a16:creationId xmlns:a16="http://schemas.microsoft.com/office/drawing/2014/main" id="{37EA0C55-9C2D-47F1-9D46-DD4F05E62BFA}"/>
              </a:ext>
            </a:extLst>
          </p:cNvPr>
          <p:cNvSpPr/>
          <p:nvPr/>
        </p:nvSpPr>
        <p:spPr>
          <a:xfrm>
            <a:off x="10861165" y="783092"/>
            <a:ext cx="287079" cy="180414"/>
          </a:xfrm>
          <a:prstGeom prst="curved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Flèche : courbe vers la droite 13">
            <a:extLst>
              <a:ext uri="{FF2B5EF4-FFF2-40B4-BE49-F238E27FC236}">
                <a16:creationId xmlns:a16="http://schemas.microsoft.com/office/drawing/2014/main" id="{055B85D6-D816-46C4-B07C-9829DFF587A9}"/>
              </a:ext>
            </a:extLst>
          </p:cNvPr>
          <p:cNvSpPr/>
          <p:nvPr/>
        </p:nvSpPr>
        <p:spPr>
          <a:xfrm rot="10800000">
            <a:off x="10457127" y="762790"/>
            <a:ext cx="287079" cy="180413"/>
          </a:xfrm>
          <a:prstGeom prst="curved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6AA24BB2-EE37-4598-9D9B-41E9DDF969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7701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082"/>
    </mc:Choice>
    <mc:Fallback>
      <p:transition spd="slow" advTm="1070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9EA6DA3-5077-4BB5-A193-52D84AAB070E}"/>
              </a:ext>
            </a:extLst>
          </p:cNvPr>
          <p:cNvSpPr/>
          <p:nvPr/>
        </p:nvSpPr>
        <p:spPr>
          <a:xfrm>
            <a:off x="202020" y="480129"/>
            <a:ext cx="11557590" cy="6262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106. The USA </a:t>
            </a:r>
            <a:r>
              <a:rPr lang="en-GB" sz="2800" dirty="0">
                <a:solidFill>
                  <a:schemeClr val="bg1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are</a:t>
            </a:r>
            <a:r>
              <a:rPr lang="en-GB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the country Brian would like to live in.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</a:t>
            </a:r>
            <a:r>
              <a:rPr lang="en-GB" sz="2800" b="1" u="sng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is</a:t>
            </a:r>
            <a:r>
              <a:rPr lang="en-GB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(or: The USA is </a:t>
            </a:r>
            <a:r>
              <a:rPr lang="en-GB" sz="2800" i="1" u="sng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country where </a:t>
            </a:r>
            <a:r>
              <a:rPr lang="en-GB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 would like to live)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fr-FR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107. He never drinks </a:t>
            </a:r>
            <a:r>
              <a:rPr lang="en-GB" sz="2800" dirty="0">
                <a:solidFill>
                  <a:schemeClr val="bg1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some</a:t>
            </a:r>
            <a:r>
              <a:rPr lang="en-GB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alcohol.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    </a:t>
            </a:r>
            <a:r>
              <a:rPr lang="en-GB" sz="2800" b="1" u="sng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any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GB" sz="2800" b="1" u="sng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GB" sz="2800" b="1" u="sng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fr-FR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fr-FR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fr-FR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108. Somebody stole all his pocket money: that's </a:t>
            </a:r>
            <a:r>
              <a:rPr lang="en-GB" sz="2800" dirty="0">
                <a:solidFill>
                  <a:schemeClr val="bg1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terrific</a:t>
            </a:r>
            <a:r>
              <a:rPr lang="en-GB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!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                                          </a:t>
            </a:r>
            <a:r>
              <a:rPr lang="en-GB" sz="2800" b="1" u="sng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terrible</a:t>
            </a:r>
            <a:r>
              <a:rPr lang="en-GB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(terrific = great and exciting)</a:t>
            </a:r>
            <a:endParaRPr lang="fr-FR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109. Brian is never late, he's always </a:t>
            </a:r>
            <a:r>
              <a:rPr lang="en-GB" sz="2800" dirty="0">
                <a:solidFill>
                  <a:schemeClr val="bg1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</a:t>
            </a:r>
            <a:r>
              <a:rPr lang="en-GB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time.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                             </a:t>
            </a:r>
            <a:r>
              <a:rPr lang="en-GB" sz="2800" b="1" u="sng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on</a:t>
            </a:r>
            <a:r>
              <a:rPr lang="en-GB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time</a:t>
            </a:r>
            <a:endParaRPr lang="fr-FR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3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F6ECF17C-6F15-4218-83DD-B54537B772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8839" y="1562986"/>
            <a:ext cx="6763161" cy="312597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E0A7DF4-64B5-4E58-9796-B609163ED47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101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4514"/>
    </mc:Choice>
    <mc:Fallback>
      <p:transition spd="slow" advTm="1645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6F782E8-FD10-4B24-AD36-C39BADE126C9}"/>
              </a:ext>
            </a:extLst>
          </p:cNvPr>
          <p:cNvSpPr/>
          <p:nvPr/>
        </p:nvSpPr>
        <p:spPr>
          <a:xfrm>
            <a:off x="-1" y="429332"/>
            <a:ext cx="10866783" cy="63945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110. He </a:t>
            </a:r>
            <a:r>
              <a:rPr lang="en-GB" sz="2800" dirty="0">
                <a:solidFill>
                  <a:schemeClr val="bg1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mustn't to</a:t>
            </a:r>
            <a:r>
              <a:rPr lang="en-GB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go to school on Sundays.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He </a:t>
            </a:r>
            <a:r>
              <a:rPr lang="en-GB" sz="2800" b="1" u="sng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doesn’t have to go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fr-FR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111. He </a:t>
            </a:r>
            <a:r>
              <a:rPr lang="en-GB" sz="2800" dirty="0">
                <a:solidFill>
                  <a:schemeClr val="bg1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no likes </a:t>
            </a:r>
            <a:r>
              <a:rPr lang="en-GB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vegetables.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He </a:t>
            </a:r>
            <a:r>
              <a:rPr lang="en-GB" sz="2800" b="1" u="sng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doesn’t like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112. He is bored, he doesn't know </a:t>
            </a:r>
            <a:r>
              <a:rPr lang="en-GB" sz="2800" dirty="0">
                <a:solidFill>
                  <a:schemeClr val="bg1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which</a:t>
            </a:r>
            <a:r>
              <a:rPr lang="en-GB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to do.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                            </a:t>
            </a:r>
            <a:r>
              <a:rPr lang="en-GB" sz="2800" b="1" u="sng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what</a:t>
            </a:r>
            <a:endParaRPr lang="fr-FR" sz="2400" b="1" u="sng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113. He has an old bike </a:t>
            </a:r>
            <a:r>
              <a:rPr lang="en-GB" sz="2800" dirty="0">
                <a:solidFill>
                  <a:schemeClr val="bg1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who</a:t>
            </a:r>
            <a:r>
              <a:rPr lang="en-GB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he never uses.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  </a:t>
            </a:r>
            <a:r>
              <a:rPr lang="en-GB" sz="2800" b="1" u="sng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which/that</a:t>
            </a:r>
            <a:endParaRPr lang="fr-FR" sz="2400" b="1" u="sng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114. Tom is the funny boy </a:t>
            </a:r>
            <a:r>
              <a:rPr lang="en-GB" sz="2800" dirty="0">
                <a:solidFill>
                  <a:schemeClr val="bg1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which</a:t>
            </a:r>
            <a:r>
              <a:rPr lang="en-GB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lives next door.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            </a:t>
            </a:r>
            <a:r>
              <a:rPr lang="en-GB" sz="2800" b="1" u="sng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who/that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fr-FR" sz="2400" b="1" u="sng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115. Brian's father has a good </a:t>
            </a:r>
            <a:r>
              <a:rPr lang="en-GB" sz="2800" dirty="0">
                <a:solidFill>
                  <a:schemeClr val="bg1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work</a:t>
            </a:r>
            <a:r>
              <a:rPr lang="en-GB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but he always has a lot of work to do.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                    </a:t>
            </a:r>
            <a:r>
              <a:rPr lang="en-GB" sz="2800" b="1" u="sng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job</a:t>
            </a:r>
            <a:r>
              <a:rPr lang="en-GB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(A job, some work, to work)</a:t>
            </a:r>
            <a:endParaRPr lang="fr-FR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3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492DCE3C-4A3B-462D-AC95-93833C2C7C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4392" y="0"/>
            <a:ext cx="6567608" cy="2119105"/>
          </a:xfrm>
          <a:prstGeom prst="rect">
            <a:avLst/>
          </a:prstGeom>
        </p:spPr>
      </p:pic>
      <p:pic>
        <p:nvPicPr>
          <p:cNvPr id="6" name="Image 5" descr="Une image contenant boîte, dessin&#10;&#10;Description générée automatiquement">
            <a:extLst>
              <a:ext uri="{FF2B5EF4-FFF2-40B4-BE49-F238E27FC236}">
                <a16:creationId xmlns:a16="http://schemas.microsoft.com/office/drawing/2014/main" id="{EFAF7AD9-2A4D-4B87-9109-1D18C6C811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0438" y="2286000"/>
            <a:ext cx="2824595" cy="1543878"/>
          </a:xfrm>
          <a:prstGeom prst="rect">
            <a:avLst/>
          </a:prstGeom>
        </p:spPr>
      </p:pic>
      <p:pic>
        <p:nvPicPr>
          <p:cNvPr id="8" name="Image 7" descr="Une image contenant table&#10;&#10;Description générée automatiquement">
            <a:extLst>
              <a:ext uri="{FF2B5EF4-FFF2-40B4-BE49-F238E27FC236}">
                <a16:creationId xmlns:a16="http://schemas.microsoft.com/office/drawing/2014/main" id="{ED58EB8F-2D9D-49CA-9D4B-6823B63616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69631" y="4014722"/>
            <a:ext cx="5122369" cy="144834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08D7383-F69F-4DC0-8AF3-0BA9507B1FD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5984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6907"/>
    </mc:Choice>
    <mc:Fallback>
      <p:transition spd="slow" advTm="1869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EFC417C-00E0-40CB-83B5-9E2C6D56329B}"/>
              </a:ext>
            </a:extLst>
          </p:cNvPr>
          <p:cNvSpPr/>
          <p:nvPr/>
        </p:nvSpPr>
        <p:spPr>
          <a:xfrm>
            <a:off x="368596" y="352540"/>
            <a:ext cx="11359116" cy="5999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GB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116. </a:t>
            </a:r>
            <a:r>
              <a:rPr lang="en-GB" sz="2800" dirty="0">
                <a:solidFill>
                  <a:schemeClr val="bg1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And</a:t>
            </a:r>
            <a:r>
              <a:rPr lang="en-GB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if we went out?</a:t>
            </a:r>
          </a:p>
          <a:p>
            <a:pPr>
              <a:lnSpc>
                <a:spcPct val="107000"/>
              </a:lnSpc>
            </a:pPr>
            <a:r>
              <a:rPr lang="en-GB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</a:t>
            </a:r>
            <a:r>
              <a:rPr lang="en-GB" sz="2800" b="1" u="sng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What</a:t>
            </a:r>
            <a:r>
              <a:rPr lang="en-GB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if      </a:t>
            </a:r>
            <a:r>
              <a:rPr lang="en-GB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(or: </a:t>
            </a:r>
            <a:r>
              <a:rPr lang="en-GB" sz="24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Let’s go out! / Why don’t we go out?</a:t>
            </a:r>
            <a:r>
              <a:rPr lang="en-GB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117. </a:t>
            </a:r>
            <a:r>
              <a:rPr lang="en-GB" sz="2800" dirty="0">
                <a:solidFill>
                  <a:schemeClr val="bg1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At the difference of</a:t>
            </a:r>
            <a:r>
              <a:rPr lang="en-GB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Jenny who loves them, Brian hates vegetables.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</a:t>
            </a:r>
            <a:r>
              <a:rPr lang="en-GB" sz="2800" b="1" u="sng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Unlike</a:t>
            </a:r>
            <a:endParaRPr lang="fr-FR" sz="2400" b="1" u="sng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118. Brian loves British pop rock. </a:t>
            </a:r>
            <a:r>
              <a:rPr lang="en-GB" sz="2800" dirty="0">
                <a:solidFill>
                  <a:schemeClr val="bg1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And </a:t>
            </a:r>
            <a:r>
              <a:rPr lang="en-GB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you?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                   </a:t>
            </a:r>
            <a:r>
              <a:rPr lang="en-GB" sz="2800" b="1" u="sng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What about </a:t>
            </a:r>
            <a:r>
              <a:rPr lang="en-GB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you?</a:t>
            </a:r>
            <a:endParaRPr lang="fr-FR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119. Smoking is not allowed, you </a:t>
            </a:r>
            <a:r>
              <a:rPr lang="en-GB" sz="2800" dirty="0">
                <a:solidFill>
                  <a:schemeClr val="bg1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may</a:t>
            </a:r>
            <a:r>
              <a:rPr lang="en-GB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smoke in here.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                        </a:t>
            </a:r>
            <a:r>
              <a:rPr lang="en-GB" sz="2800" b="1" u="sng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can’t</a:t>
            </a:r>
            <a:r>
              <a:rPr lang="en-GB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fr-FR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120. In my opinion, </a:t>
            </a:r>
            <a:r>
              <a:rPr lang="en-GB" sz="2800" dirty="0">
                <a:solidFill>
                  <a:schemeClr val="bg1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 think </a:t>
            </a:r>
            <a:r>
              <a:rPr lang="en-GB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it's not fair.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    Ø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fr-FR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121. Brian likes </a:t>
            </a:r>
            <a:r>
              <a:rPr lang="en-GB" sz="2800" dirty="0">
                <a:solidFill>
                  <a:schemeClr val="bg1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to visit foreigner</a:t>
            </a:r>
            <a:r>
              <a:rPr lang="en-GB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countries and </a:t>
            </a:r>
            <a:r>
              <a:rPr lang="en-GB" sz="2800" dirty="0">
                <a:solidFill>
                  <a:schemeClr val="bg1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to travel </a:t>
            </a:r>
            <a:r>
              <a:rPr lang="en-GB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abroad</a:t>
            </a: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</a:t>
            </a:r>
            <a:r>
              <a:rPr lang="en-GB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Brian l</a:t>
            </a:r>
            <a:r>
              <a:rPr lang="en-GB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ikes visit</a:t>
            </a:r>
            <a:r>
              <a:rPr lang="en-GB" sz="2800" b="1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ing</a:t>
            </a:r>
            <a:r>
              <a:rPr lang="en-GB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fore</a:t>
            </a:r>
            <a:r>
              <a:rPr lang="en-GB" sz="2800" b="1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ign</a:t>
            </a:r>
            <a:r>
              <a:rPr lang="en-GB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countries and travel</a:t>
            </a:r>
            <a:r>
              <a:rPr lang="en-GB" sz="2800" b="1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ling</a:t>
            </a:r>
            <a:r>
              <a:rPr lang="en-GB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abroad.</a:t>
            </a:r>
            <a:endParaRPr lang="fr-FR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 5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14F220AC-86EC-44BC-8DBB-F4A87AD10F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0745" y="2849525"/>
            <a:ext cx="3996956" cy="242422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9608904-265C-41AB-8B6A-2464A66ED56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1718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774"/>
    </mc:Choice>
    <mc:Fallback>
      <p:transition spd="slow" advTm="1307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5227AAC-FFFD-40AC-B314-9DD41032EFD9}"/>
              </a:ext>
            </a:extLst>
          </p:cNvPr>
          <p:cNvSpPr/>
          <p:nvPr/>
        </p:nvSpPr>
        <p:spPr>
          <a:xfrm>
            <a:off x="435935" y="478465"/>
            <a:ext cx="11036595" cy="5867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122. You say 'Excuse me' </a:t>
            </a:r>
            <a:r>
              <a:rPr lang="en-GB" sz="2800" dirty="0">
                <a:solidFill>
                  <a:schemeClr val="bg1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after</a:t>
            </a:r>
            <a:r>
              <a:rPr lang="en-GB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and 'Sorry' after.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        </a:t>
            </a:r>
            <a:r>
              <a:rPr lang="en-GB" sz="2800" b="1" u="sng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before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fr-FR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123. He will certainly </a:t>
            </a:r>
            <a:r>
              <a:rPr lang="en-GB" sz="2800" dirty="0">
                <a:solidFill>
                  <a:schemeClr val="bg1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can</a:t>
            </a:r>
            <a:r>
              <a:rPr lang="en-GB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do it!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   </a:t>
            </a:r>
            <a:r>
              <a:rPr lang="en-GB" sz="2800" b="1" u="sng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be able to do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GB" sz="2800" b="1" u="sng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GB" sz="2800" b="1" u="sng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fr-FR" sz="2400" b="1" u="sng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124. He always accepts to hear </a:t>
            </a:r>
            <a:r>
              <a:rPr lang="en-GB" sz="2800" dirty="0">
                <a:solidFill>
                  <a:schemeClr val="bg1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one</a:t>
            </a:r>
            <a:r>
              <a:rPr lang="en-GB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advice.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             Ø advice/ a piece of advice/ Ø good advice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fr-FR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125. Brian is </a:t>
            </a:r>
            <a:r>
              <a:rPr lang="en-GB" sz="2800" dirty="0">
                <a:solidFill>
                  <a:schemeClr val="bg1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so-so</a:t>
            </a:r>
            <a:r>
              <a:rPr lang="en-GB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15 now: he's a teenager.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</a:t>
            </a:r>
            <a:r>
              <a:rPr lang="en-GB" sz="2800" b="1" u="sng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</a:t>
            </a:r>
            <a:r>
              <a:rPr lang="en-GB" sz="2800" b="1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pproximately/nearly</a:t>
            </a:r>
            <a:endParaRPr lang="fr-FR" sz="1600" b="1" u="sng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3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954844AF-2741-491F-B8ED-40D4B8AA9F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5652" y="1289018"/>
            <a:ext cx="6301161" cy="2411113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522F42C-B974-4B3A-AB1F-6DDC73485FB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7656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880"/>
    </mc:Choice>
    <mc:Fallback>
      <p:transition spd="slow" advTm="119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bg1">
                <a:shade val="96000"/>
                <a:satMod val="160000"/>
                <a:lumMod val="100000"/>
              </a:schemeClr>
            </a:gs>
          </a:gsLst>
          <a:lin ang="474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7">
            <a:extLst>
              <a:ext uri="{FF2B5EF4-FFF2-40B4-BE49-F238E27FC236}">
                <a16:creationId xmlns:a16="http://schemas.microsoft.com/office/drawing/2014/main" id="{5C819037-A607-4A7B-ADF1-B04516199C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 useBgFill="1">
        <p:nvSpPr>
          <p:cNvPr id="17" name="Rectangle 9">
            <a:extLst>
              <a:ext uri="{FF2B5EF4-FFF2-40B4-BE49-F238E27FC236}">
                <a16:creationId xmlns:a16="http://schemas.microsoft.com/office/drawing/2014/main" id="{E0E174D7-A74C-4845-B4E2-D161F9C68F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1">
            <a:extLst>
              <a:ext uri="{FF2B5EF4-FFF2-40B4-BE49-F238E27FC236}">
                <a16:creationId xmlns:a16="http://schemas.microsoft.com/office/drawing/2014/main" id="{512F2985-810C-4ABC-9993-5D7821EE7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tx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 descr="Une image contenant vert, assis, alimentation, peint&#10;&#10;Description générée automatiquement">
            <a:extLst>
              <a:ext uri="{FF2B5EF4-FFF2-40B4-BE49-F238E27FC236}">
                <a16:creationId xmlns:a16="http://schemas.microsoft.com/office/drawing/2014/main" id="{844E7C24-A87C-43D1-8027-133A81C34C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1641" y="801793"/>
            <a:ext cx="6968718" cy="5254414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EBB5A77-464F-4444-BA6D-ACD55F0638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234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03"/>
    </mc:Choice>
    <mc:Fallback>
      <p:transition spd="slow" advTm="49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|8.3|25.8|13.4|3.8|20.9|1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17.7|4.1|119.8|13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4.4|80.6|14|2|22.1|5.7|27.9|12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20.4|18.4|13.6|8.4|23.6|11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40.5|3.5|32.6|25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éleste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</TotalTime>
  <Words>471</Words>
  <Application>Microsoft Office PowerPoint</Application>
  <PresentationFormat>Grand écran</PresentationFormat>
  <Paragraphs>72</Paragraphs>
  <Slides>9</Slides>
  <Notes>0</Notes>
  <HiddenSlides>0</HiddenSlides>
  <MMClips>9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Céleste</vt:lpstr>
      <vt:lpstr>GRAMMAR CHALLENGE</vt:lpstr>
      <vt:lpstr>Présentation PowerPoint</vt:lpstr>
      <vt:lpstr>http://www.franglish.fr/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GRAMMAR CHALLENGE</dc:title>
  <dc:creator>Arnaud</dc:creator>
  <cp:lastModifiedBy>Arnaud</cp:lastModifiedBy>
  <cp:revision>18</cp:revision>
  <dcterms:created xsi:type="dcterms:W3CDTF">2020-05-24T16:30:47Z</dcterms:created>
  <dcterms:modified xsi:type="dcterms:W3CDTF">2020-05-25T16:17:40Z</dcterms:modified>
</cp:coreProperties>
</file>