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3"/>
  </p:notesMasterIdLst>
  <p:sldIdLst>
    <p:sldId id="256" r:id="rId2"/>
    <p:sldId id="362" r:id="rId3"/>
    <p:sldId id="367" r:id="rId4"/>
    <p:sldId id="379" r:id="rId5"/>
    <p:sldId id="378" r:id="rId6"/>
    <p:sldId id="377" r:id="rId7"/>
    <p:sldId id="376" r:id="rId8"/>
    <p:sldId id="375" r:id="rId9"/>
    <p:sldId id="374" r:id="rId10"/>
    <p:sldId id="373" r:id="rId11"/>
    <p:sldId id="372" r:id="rId12"/>
    <p:sldId id="371" r:id="rId13"/>
    <p:sldId id="370" r:id="rId14"/>
    <p:sldId id="369" r:id="rId15"/>
    <p:sldId id="395" r:id="rId16"/>
    <p:sldId id="394" r:id="rId17"/>
    <p:sldId id="393" r:id="rId18"/>
    <p:sldId id="392" r:id="rId19"/>
    <p:sldId id="391" r:id="rId20"/>
    <p:sldId id="390" r:id="rId21"/>
    <p:sldId id="389" r:id="rId22"/>
    <p:sldId id="388" r:id="rId23"/>
    <p:sldId id="387" r:id="rId24"/>
    <p:sldId id="386" r:id="rId25"/>
    <p:sldId id="385" r:id="rId26"/>
    <p:sldId id="384" r:id="rId27"/>
    <p:sldId id="383" r:id="rId28"/>
    <p:sldId id="382" r:id="rId29"/>
    <p:sldId id="381" r:id="rId30"/>
    <p:sldId id="380" r:id="rId31"/>
    <p:sldId id="368" r:id="rId32"/>
    <p:sldId id="413" r:id="rId33"/>
    <p:sldId id="412" r:id="rId34"/>
    <p:sldId id="411" r:id="rId35"/>
    <p:sldId id="410" r:id="rId36"/>
    <p:sldId id="409" r:id="rId37"/>
    <p:sldId id="408" r:id="rId38"/>
    <p:sldId id="407" r:id="rId39"/>
    <p:sldId id="406" r:id="rId40"/>
    <p:sldId id="405" r:id="rId41"/>
    <p:sldId id="404" r:id="rId42"/>
    <p:sldId id="403" r:id="rId43"/>
    <p:sldId id="402" r:id="rId44"/>
    <p:sldId id="401" r:id="rId45"/>
    <p:sldId id="400" r:id="rId46"/>
    <p:sldId id="399" r:id="rId47"/>
    <p:sldId id="398" r:id="rId48"/>
    <p:sldId id="397" r:id="rId49"/>
    <p:sldId id="396" r:id="rId50"/>
    <p:sldId id="414" r:id="rId51"/>
    <p:sldId id="422" r:id="rId52"/>
    <p:sldId id="421" r:id="rId53"/>
    <p:sldId id="420" r:id="rId54"/>
    <p:sldId id="419" r:id="rId55"/>
    <p:sldId id="426" r:id="rId56"/>
    <p:sldId id="425" r:id="rId57"/>
    <p:sldId id="424" r:id="rId58"/>
    <p:sldId id="423" r:id="rId59"/>
    <p:sldId id="418" r:id="rId60"/>
    <p:sldId id="417" r:id="rId61"/>
    <p:sldId id="361" r:id="rId6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4C9E-2B87-467C-87EC-9F65E0F94C90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87C9F-DF15-48FE-B0AD-D4BF23A626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7582-560D-4E28-9FC0-2333FC7DD475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5474-9C10-47B3-8B63-761EA5E8EF7F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8D84-080D-4B99-BD62-51B3DF667105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320B-53C6-42C4-8E68-8E67EEA6BD7D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2B0-C76A-4240-9381-CB478829AFB3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F08-F128-4307-96E4-AD8DD943AE80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75B-57A0-4BD1-8FC0-FA755F8FF648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86B4-BB10-4743-B430-553EEBC06DF9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67B-3A54-4191-9E8B-6B7FCD987E54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5831-7B23-4227-BEC8-284FDA2CF465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377F-F83D-4E26-B233-90C7CA86C115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4A067-AAE3-46A8-97EE-7B2185C3E9B4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glish.fr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528772"/>
          </a:xfrm>
        </p:spPr>
        <p:txBody>
          <a:bodyPr>
            <a:normAutofit fontScale="90000"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   LITERATURE GLOSSARY</a:t>
            </a:r>
            <a:br>
              <a:rPr lang="fr-FR" sz="6000" b="1" dirty="0" smtClean="0">
                <a:solidFill>
                  <a:srgbClr val="FFFF00"/>
                </a:solidFill>
              </a:rPr>
            </a:br>
            <a:r>
              <a:rPr lang="fr-FR" sz="6000" b="1" dirty="0" err="1" smtClean="0">
                <a:solidFill>
                  <a:srgbClr val="FFFF00"/>
                </a:solidFill>
              </a:rPr>
              <a:t>Level</a:t>
            </a:r>
            <a:r>
              <a:rPr lang="fr-FR" sz="6000" b="1" dirty="0" smtClean="0">
                <a:solidFill>
                  <a:srgbClr val="FFFF00"/>
                </a:solidFill>
              </a:rPr>
              <a:t> 3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143932" cy="3786214"/>
          </a:xfrm>
        </p:spPr>
        <p:txBody>
          <a:bodyPr>
            <a:noAutofit/>
          </a:bodyPr>
          <a:lstStyle/>
          <a:p>
            <a:endParaRPr lang="fr-FR" sz="4800" dirty="0" smtClean="0">
              <a:solidFill>
                <a:srgbClr val="00B0F0"/>
              </a:solidFill>
            </a:endParaRPr>
          </a:p>
          <a:p>
            <a:r>
              <a:rPr lang="fr-FR" sz="6000" dirty="0" err="1" smtClean="0">
                <a:solidFill>
                  <a:srgbClr val="00B0F0"/>
                </a:solidFill>
              </a:rPr>
              <a:t>Guess</a:t>
            </a:r>
            <a:r>
              <a:rPr lang="fr-FR" sz="6000" dirty="0" smtClean="0">
                <a:solidFill>
                  <a:srgbClr val="00B0F0"/>
                </a:solidFill>
              </a:rPr>
              <a:t> the 58 </a:t>
            </a:r>
            <a:r>
              <a:rPr lang="fr-FR" sz="6000" dirty="0" err="1" smtClean="0">
                <a:solidFill>
                  <a:srgbClr val="00B0F0"/>
                </a:solidFill>
              </a:rPr>
              <a:t>words</a:t>
            </a:r>
            <a:r>
              <a:rPr lang="fr-FR" sz="6000" dirty="0" smtClean="0">
                <a:solidFill>
                  <a:srgbClr val="00B0F0"/>
                </a:solidFill>
              </a:rPr>
              <a:t> 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>by </a:t>
            </a:r>
            <a:r>
              <a:rPr lang="fr-FR" sz="6000" dirty="0" err="1" smtClean="0">
                <a:solidFill>
                  <a:srgbClr val="00B0F0"/>
                </a:solidFill>
              </a:rPr>
              <a:t>using</a:t>
            </a:r>
            <a:r>
              <a:rPr lang="fr-FR" sz="6000" dirty="0" smtClean="0">
                <a:solidFill>
                  <a:srgbClr val="00B0F0"/>
                </a:solidFill>
              </a:rPr>
              <a:t> the </a:t>
            </a:r>
            <a:r>
              <a:rPr lang="fr-FR" sz="6000" dirty="0" err="1" smtClean="0">
                <a:solidFill>
                  <a:srgbClr val="00B0F0"/>
                </a:solidFill>
              </a:rPr>
              <a:t>definitions</a:t>
            </a:r>
            <a:endParaRPr lang="fr-FR" sz="6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MAXIM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rule for good or sensible </a:t>
            </a:r>
            <a:r>
              <a:rPr lang="en-US" sz="4000" i="1" dirty="0" err="1" smtClean="0">
                <a:solidFill>
                  <a:srgbClr val="00B0F0"/>
                </a:solidFill>
              </a:rPr>
              <a:t>behaviour</a:t>
            </a:r>
            <a:r>
              <a:rPr lang="en-US" sz="4000" i="1" dirty="0" smtClean="0">
                <a:solidFill>
                  <a:srgbClr val="00B0F0"/>
                </a:solidFill>
              </a:rPr>
              <a:t>, especially one in the form of a saying (saying, motto, adage, proverb)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m _  _  _  m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mæksɪm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PARABLE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relatively short story that teaches a moral, or lesson about how to lead a good life. Any of the stories of this kind told by Jesus Christ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p _  _  _  _  _  e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pærəbl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SARCASM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strong form of verbal irony that is calculated to hurt someone through, for example false praise.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Use of irony to show distaste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s  _  _  _  _  _  m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sɑ</a:t>
            </a:r>
            <a:r>
              <a:rPr lang="fr-FR" sz="4000" dirty="0" smtClean="0"/>
              <a:t>ː</a:t>
            </a:r>
            <a:r>
              <a:rPr lang="fr-FR" sz="4000" dirty="0" err="1" smtClean="0"/>
              <a:t>kæzəm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SYNECDOCHE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xx a figure of speech in which a part represents the whole (the hand being the artist, wheels is the car)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A kind of metaphor in which a part of something is used to signify the whole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s _  _  _  _  _  _  _  _  e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sɪn</a:t>
            </a:r>
            <a:r>
              <a:rPr lang="fr-FR" sz="4000" dirty="0" smtClean="0"/>
              <a:t>ˈ</a:t>
            </a:r>
            <a:r>
              <a:rPr lang="fr-FR" sz="4000" dirty="0" err="1" smtClean="0"/>
              <a:t>ɛkdəkɪ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THRILLER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genre  that induces strong feelings of excitement,  anxiety, tension, suspense, fear, and other similar emotions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 in its readers or viewers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t _  _  _  _  _  _  r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el-GR" sz="4000" dirty="0" smtClean="0"/>
              <a:t>θ</a:t>
            </a:r>
            <a:r>
              <a:rPr lang="fr-FR" sz="4000" dirty="0" err="1" smtClean="0"/>
              <a:t>rɪlə</a:t>
            </a:r>
            <a:r>
              <a:rPr lang="fr-FR" sz="4000" dirty="0" smtClean="0"/>
              <a:t>ʳ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ALLITERATION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use of the same consonant or of a vowel at the beginning  of each word or each stressed syllable in a line of verse,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as in 'around the rugged rock the ragged  rascal ran‘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a _  _  _  _  _  _  _  _  _  _  n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əlɪtə</a:t>
            </a:r>
            <a:r>
              <a:rPr lang="fr-FR" sz="4000" dirty="0" smtClean="0"/>
              <a:t> '</a:t>
            </a:r>
            <a:r>
              <a:rPr lang="fr-FR" sz="4000" dirty="0" err="1" smtClean="0"/>
              <a:t>reɪʃn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ANTONYM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word that is the opposite in meaning to another word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a _  _  _  _  _  m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æntənɪm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CATHARSIS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dramatic, serious or complete action that evokes both fear and pity in the audience and allows the character to experience a "purification"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c _  _  _  _  _  _  _  s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kə</a:t>
            </a:r>
            <a:r>
              <a:rPr lang="fr-FR" sz="4000" dirty="0" smtClean="0"/>
              <a:t> '</a:t>
            </a:r>
            <a:r>
              <a:rPr lang="el-GR" sz="4000" dirty="0" smtClean="0"/>
              <a:t>θ</a:t>
            </a:r>
            <a:r>
              <a:rPr lang="fr-FR" sz="4000" dirty="0" smtClean="0"/>
              <a:t>ɑː</a:t>
            </a:r>
            <a:r>
              <a:rPr lang="fr-FR" sz="4000" dirty="0" err="1" smtClean="0"/>
              <a:t>sɪs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DIALECT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variety of a language that is different from the “norm” in pronunciation, grammar, or vocabulary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d _  _  _  _  _  t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daɪəlekt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EXCERPT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short piece of writing or music which is taken from a larger piece (extract, part, piece, section)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e _  _  _  _  _  t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'eks3ːt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528772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   RULES OF THE GAME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8429684" cy="3786214"/>
          </a:xfrm>
        </p:spPr>
        <p:txBody>
          <a:bodyPr>
            <a:noAutofit/>
          </a:bodyPr>
          <a:lstStyle/>
          <a:p>
            <a:endParaRPr lang="fr-FR" sz="4800" dirty="0" smtClean="0">
              <a:solidFill>
                <a:srgbClr val="00B0F0"/>
              </a:solidFill>
            </a:endParaRPr>
          </a:p>
          <a:p>
            <a:r>
              <a:rPr lang="fr-FR" sz="2800" dirty="0" smtClean="0">
                <a:solidFill>
                  <a:srgbClr val="00B0F0"/>
                </a:solidFill>
              </a:rPr>
              <a:t>Diviser le groupe en 2 pour former 2 équipes</a:t>
            </a:r>
            <a:br>
              <a:rPr lang="fr-FR" sz="2800" dirty="0" smtClean="0">
                <a:solidFill>
                  <a:srgbClr val="00B0F0"/>
                </a:solidFill>
              </a:rPr>
            </a:br>
            <a:r>
              <a:rPr lang="fr-FR" sz="2800" dirty="0" smtClean="0">
                <a:solidFill>
                  <a:srgbClr val="00B0F0"/>
                </a:solidFill>
              </a:rPr>
              <a:t/>
            </a:r>
            <a:br>
              <a:rPr lang="fr-FR" sz="2800" dirty="0" smtClean="0">
                <a:solidFill>
                  <a:srgbClr val="00B0F0"/>
                </a:solidFill>
              </a:rPr>
            </a:br>
            <a:r>
              <a:rPr lang="fr-FR" sz="2800" dirty="0" smtClean="0">
                <a:solidFill>
                  <a:srgbClr val="00B0F0"/>
                </a:solidFill>
              </a:rPr>
              <a:t>Chaque équipe joue à tour de rôle</a:t>
            </a:r>
            <a:br>
              <a:rPr lang="fr-FR" sz="2800" dirty="0" smtClean="0">
                <a:solidFill>
                  <a:srgbClr val="00B0F0"/>
                </a:solidFill>
              </a:rPr>
            </a:br>
            <a:r>
              <a:rPr lang="fr-FR" sz="2800" dirty="0" smtClean="0">
                <a:solidFill>
                  <a:srgbClr val="00B0F0"/>
                </a:solidFill>
              </a:rPr>
              <a:t/>
            </a:r>
            <a:br>
              <a:rPr lang="fr-FR" sz="2800" dirty="0" smtClean="0">
                <a:solidFill>
                  <a:srgbClr val="00B0F0"/>
                </a:solidFill>
              </a:rPr>
            </a:br>
            <a:r>
              <a:rPr lang="fr-FR" sz="2800" dirty="0" smtClean="0">
                <a:solidFill>
                  <a:srgbClr val="00B0F0"/>
                </a:solidFill>
              </a:rPr>
              <a:t>1 mot trouvé sans aide = 3 points / avec aide = 1 point</a:t>
            </a:r>
          </a:p>
          <a:p>
            <a:r>
              <a:rPr lang="fr-FR" sz="2800" dirty="0" smtClean="0">
                <a:solidFill>
                  <a:srgbClr val="00B0F0"/>
                </a:solidFill>
              </a:rPr>
              <a:t/>
            </a:r>
            <a:br>
              <a:rPr lang="fr-FR" sz="2800" dirty="0" smtClean="0">
                <a:solidFill>
                  <a:srgbClr val="00B0F0"/>
                </a:solidFill>
              </a:rPr>
            </a:br>
            <a:r>
              <a:rPr lang="fr-FR" sz="2800" dirty="0" smtClean="0">
                <a:solidFill>
                  <a:srgbClr val="00B0F0"/>
                </a:solidFill>
              </a:rPr>
              <a:t>Le mot proposé est incorrect: le point va à l’autre équipe</a:t>
            </a:r>
            <a:br>
              <a:rPr lang="fr-FR" sz="2800" dirty="0" smtClean="0">
                <a:solidFill>
                  <a:srgbClr val="00B0F0"/>
                </a:solidFill>
              </a:rPr>
            </a:br>
            <a:endParaRPr lang="fr-FR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GOTHIC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relating to a literary style characterized by gloom, the grotesque, and the supernatural, popular especially in the late 18th century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G _  _  _  _  c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gɒ</a:t>
            </a:r>
            <a:r>
              <a:rPr lang="el-GR" sz="4000" dirty="0" smtClean="0"/>
              <a:t>θ</a:t>
            </a:r>
            <a:r>
              <a:rPr lang="fr-FR" sz="4000" dirty="0" err="1" smtClean="0"/>
              <a:t>ɪk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IMAGERY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language that appeals to one or another of the five senses : sight, sound, touch, taste, or smell. Imagery can be created by using particularly vivid adjectives, similes, and metaphors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i _  _  _  _  _  y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ɪmɪdʒərɪ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METONYMY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substitution of a word referring to an attribute for the thing that is meant, as for example the use of the crown to refer to a monarch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m _  _  _  _  _  _  y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mɪ</a:t>
            </a:r>
            <a:r>
              <a:rPr lang="fr-FR" sz="4000" dirty="0" smtClean="0"/>
              <a:t>ˈ</a:t>
            </a:r>
            <a:r>
              <a:rPr lang="fr-FR" sz="4000" dirty="0" err="1" smtClean="0"/>
              <a:t>tɒnɪmɪ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PATHOS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quality in a situation, film, or play that makes people feel sadness, sorrow and pity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p _  _  _  _ s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peɪ</a:t>
            </a:r>
            <a:r>
              <a:rPr lang="el-GR" sz="4000" dirty="0" smtClean="0"/>
              <a:t>θ</a:t>
            </a:r>
            <a:r>
              <a:rPr lang="fr-FR" sz="4000" dirty="0" err="1" smtClean="0"/>
              <a:t>ɒs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SLANG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words, expressions and meanings that are informal and are used by people who know each other very well or who have the same interests.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Not suitable for formal usage !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s _  _  _  g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slæŋ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TWIST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 in a novel, play, etc. an unexpected event, revelation, or other significant development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t _  _  _  t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twɪst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ANACHRONISM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assignment of something to a time when it was not in existence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a _  _  _  _  _  _  _  _  _ n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ə '</a:t>
            </a:r>
            <a:r>
              <a:rPr lang="fr-FR" sz="4000" dirty="0" err="1" smtClean="0"/>
              <a:t>nækrənɪzəm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ARCHAISM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adoption or imitation of something extremely old or extremely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old-fashioned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a _  _  _  _  _  _  m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ɑː '</a:t>
            </a:r>
            <a:r>
              <a:rPr lang="fr-FR" sz="4000" dirty="0" err="1" smtClean="0"/>
              <a:t>keɪɪzəm</a:t>
            </a:r>
            <a:r>
              <a:rPr lang="fr-FR" sz="4000" dirty="0" smtClean="0"/>
              <a:t> 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CLUE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something that helps to solve a problem or unravel a mystery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c _  _  e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klu</a:t>
            </a:r>
            <a:r>
              <a:rPr lang="fr-FR" sz="4000" dirty="0" smtClean="0"/>
              <a:t>ː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DYSTOPIA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an anti-utopian story in which, instead of a paradise, all goes wrong in the attempt to create a perfect society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d  _  _  _  _  _  _  a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dɪs</a:t>
            </a:r>
            <a:r>
              <a:rPr lang="fr-FR" sz="4000" dirty="0" smtClean="0"/>
              <a:t>ˈ</a:t>
            </a:r>
            <a:r>
              <a:rPr lang="fr-FR" sz="4000" dirty="0" err="1" smtClean="0"/>
              <a:t>təʊpiə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ALLEGORY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story in which the characters and their actions represent general truths about human conduct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a _  _  _  _  _  _  y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smtClean="0"/>
              <a:t>‘</a:t>
            </a:r>
            <a:r>
              <a:rPr lang="fr-FR" sz="4000" dirty="0" err="1" smtClean="0"/>
              <a:t>æ</a:t>
            </a:r>
            <a:r>
              <a:rPr lang="fr-FR" sz="4000" dirty="0" err="1" smtClean="0"/>
              <a:t>lɪgərɪ</a:t>
            </a:r>
            <a:r>
              <a:rPr lang="fr-FR" sz="4000" dirty="0" smtClean="0"/>
              <a:t> </a:t>
            </a:r>
            <a:r>
              <a:rPr lang="fr-FR" sz="4000" dirty="0" smtClean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EXTENDED METAPHOR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3286124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comparison between two unlike things that continues throughout a series of sentences in a paragraph or lines in a poem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e _  _  _  _  _  _  d</a:t>
            </a:r>
            <a:br>
              <a:rPr lang="fr-FR" sz="6000" dirty="0" smtClean="0"/>
            </a:br>
            <a:r>
              <a:rPr lang="fr-FR" sz="6000" dirty="0" smtClean="0"/>
              <a:t>m  _  _  _  _  _  _ r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ɪk</a:t>
            </a:r>
            <a:r>
              <a:rPr lang="fr-FR" sz="4000" dirty="0" smtClean="0"/>
              <a:t> '</a:t>
            </a:r>
            <a:r>
              <a:rPr lang="fr-FR" sz="4000" dirty="0" err="1" smtClean="0"/>
              <a:t>stendɪd</a:t>
            </a:r>
            <a:r>
              <a:rPr lang="fr-FR" sz="4000" dirty="0" smtClean="0"/>
              <a:t>  '</a:t>
            </a:r>
            <a:r>
              <a:rPr lang="fr-FR" sz="4000" dirty="0" err="1" smtClean="0"/>
              <a:t>metəfə</a:t>
            </a:r>
            <a:r>
              <a:rPr lang="fr-FR" sz="4000" dirty="0" smtClean="0"/>
              <a:t>ʳ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HAGIOGRAPHY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any biography that idealizes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or idolizes its subject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h _  _  _  _  _  _  _  _  _ y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ˌ</a:t>
            </a:r>
            <a:r>
              <a:rPr lang="fr-FR" sz="4000" dirty="0" err="1" smtClean="0"/>
              <a:t>hæɡɪ</a:t>
            </a:r>
            <a:r>
              <a:rPr lang="fr-FR" sz="4000" dirty="0" smtClean="0"/>
              <a:t>ˈ</a:t>
            </a:r>
            <a:r>
              <a:rPr lang="fr-FR" sz="4000" dirty="0" err="1" smtClean="0"/>
              <a:t>ɒɡrəfɪ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INTERTEXTUALITY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relationships or links that may be found among different books or texts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i _ _ _ _ _ _ _ _ _ _ _ _ _ y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ˈ</a:t>
            </a:r>
            <a:r>
              <a:rPr lang="fr-FR" sz="4000" dirty="0" err="1" smtClean="0"/>
              <a:t>ɪntə</a:t>
            </a:r>
            <a:r>
              <a:rPr lang="fr-FR" sz="4000" dirty="0" smtClean="0"/>
              <a:t>ˈ</a:t>
            </a:r>
            <a:r>
              <a:rPr lang="fr-FR" sz="4000" dirty="0" err="1" smtClean="0"/>
              <a:t>tɛkstju</a:t>
            </a:r>
            <a:r>
              <a:rPr lang="fr-FR" sz="4000" dirty="0" smtClean="0"/>
              <a:t>ːˌ</a:t>
            </a:r>
            <a:r>
              <a:rPr lang="fr-FR" sz="4000" dirty="0" err="1" smtClean="0"/>
              <a:t>ælɪtɪ</a:t>
            </a:r>
            <a:r>
              <a:rPr lang="fr-FR" sz="4000" dirty="0" smtClean="0"/>
              <a:t> 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ONOMATOPOEIA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 the use of words which sound like the noise they refer to. 'Hiss', 'buzz', and 'rat-a-tat-tat' are examples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o _  _  _  _  _  _  _  _  _  _ a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ˌ</a:t>
            </a:r>
            <a:r>
              <a:rPr lang="fr-FR" sz="4000" dirty="0" err="1" smtClean="0"/>
              <a:t>ɒnə</a:t>
            </a:r>
            <a:r>
              <a:rPr lang="fr-FR" sz="4000" dirty="0" smtClean="0"/>
              <a:t>ˌ</a:t>
            </a:r>
            <a:r>
              <a:rPr lang="fr-FR" sz="4000" dirty="0" err="1" smtClean="0"/>
              <a:t>mætə</a:t>
            </a:r>
            <a:r>
              <a:rPr lang="fr-FR" sz="4000" dirty="0" smtClean="0"/>
              <a:t>'</a:t>
            </a:r>
            <a:r>
              <a:rPr lang="fr-FR" sz="4000" dirty="0" err="1" smtClean="0"/>
              <a:t>piːə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PLAGIARISM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copying someone else's work and passing it off as your own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p _  _  _  _  _  _  _  _  m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pleɪdʒɪərɪzəm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SOLILOQUY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 a dramatic convention by means of which a character, alone onstage, utters his or her thoughts aloud. Contrary to a monologue, the speaker is only talking to himself or herself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s _  _  _  _  _  _  _  y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sə</a:t>
            </a:r>
            <a:r>
              <a:rPr lang="fr-FR" sz="4000" dirty="0" smtClean="0"/>
              <a:t> '</a:t>
            </a:r>
            <a:r>
              <a:rPr lang="fr-FR" sz="4000" dirty="0" err="1" smtClean="0"/>
              <a:t>lɪləkwɪ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VERISIMILITUDE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quality in a story that would cause a reader to either believe that the story is true or could be true because it has the semblance of reality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v _ _ _ _ _ _ _ _ _ _ _ _ e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ˌ</a:t>
            </a:r>
            <a:r>
              <a:rPr lang="fr-FR" sz="4000" dirty="0" err="1" smtClean="0"/>
              <a:t>verɪsɪ</a:t>
            </a:r>
            <a:r>
              <a:rPr lang="fr-FR" sz="4000" dirty="0" smtClean="0"/>
              <a:t>'</a:t>
            </a:r>
            <a:r>
              <a:rPr lang="fr-FR" sz="4000" dirty="0" err="1" smtClean="0"/>
              <a:t>mɪlɪ</a:t>
            </a:r>
            <a:r>
              <a:rPr lang="fr-FR" sz="4000" dirty="0" smtClean="0"/>
              <a:t>ˌ</a:t>
            </a:r>
            <a:r>
              <a:rPr lang="fr-FR" sz="4000" dirty="0" err="1" smtClean="0"/>
              <a:t>tju</a:t>
            </a:r>
            <a:r>
              <a:rPr lang="fr-FR" sz="4000" dirty="0" smtClean="0"/>
              <a:t>ːd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ANAGRAM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word or phrase formed by changing the order of the letters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in another word or phrase.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For example, 'triangle' / 'integral‘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a _  _  _  _  _  _  m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ænəgræm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ARCHETYPE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typical character, an action or a situation that seems to represent such universal patterns of human nature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a _  _  _  _  _  _  _  e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'ɑː</a:t>
            </a:r>
            <a:r>
              <a:rPr lang="fr-FR" sz="4000" dirty="0" err="1" smtClean="0"/>
              <a:t>kɪtaɪp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COLLOQUALISM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an expression of language that is appropriate in informal situations but not in formal ones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c _  _  _  _  _  _  _  _  _ _ m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kə</a:t>
            </a:r>
            <a:r>
              <a:rPr lang="fr-FR" sz="4000" dirty="0" smtClean="0"/>
              <a:t> '</a:t>
            </a:r>
            <a:r>
              <a:rPr lang="fr-FR" sz="4000" dirty="0" err="1" smtClean="0"/>
              <a:t>ləʊkwɪəlɪzəm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ANAPHORA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repetition of a word or words at the beginning of  successive lines of verse/sentences -"My life is my purpose. My life is my goal. My life is my inspiration.”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a _  _  _  _  _  _  a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əˈ</a:t>
            </a:r>
            <a:r>
              <a:rPr lang="fr-FR" sz="4000" dirty="0" err="1" smtClean="0"/>
              <a:t>næfərə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ELLIPSIS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literary device that is used in narratives to omit some parts of a sentence or event. It is usually written between the sentences as "...”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e _  _  _  _  _  _  s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40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ɪ '</a:t>
            </a:r>
            <a:r>
              <a:rPr lang="fr-FR" sz="4000" dirty="0" err="1" smtClean="0"/>
              <a:t>lɪpsɪs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FICTION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2428868"/>
            <a:ext cx="87154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any story that is the product of imagination rather than a documentation of fact. Characters</a:t>
            </a:r>
          </a:p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and events may be based in real life but the actual story is not completely true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f _  _  _  _  _ n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41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fɪkʃn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HUBRIS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excessive pride or vanity, especially found within the tragic hero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h _  _  _  _  s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42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hju</a:t>
            </a:r>
            <a:r>
              <a:rPr lang="fr-FR" sz="4000" dirty="0" smtClean="0"/>
              <a:t>ː</a:t>
            </a:r>
            <a:r>
              <a:rPr lang="fr-FR" sz="4000" dirty="0" err="1" smtClean="0"/>
              <a:t>brɪs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ISSUE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an important subject that people are arguing about or discussing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( topic, point, matter, problem)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i  _  _  _  e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ɪʃu</a:t>
            </a:r>
            <a:r>
              <a:rPr lang="fr-FR" sz="4000" dirty="0" smtClean="0"/>
              <a:t>ː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OXYMORON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combines two opposite qualities or ideas and therefore seems impossible ; two contradictory terms are used in conjunction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( thunderous silence, sweet sorrow)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o _  _  _  _  _  _ n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ɒksi</a:t>
            </a:r>
            <a:r>
              <a:rPr lang="fr-FR" sz="4000" dirty="0" smtClean="0"/>
              <a:t>'</a:t>
            </a:r>
            <a:r>
              <a:rPr lang="fr-FR" sz="4000" dirty="0" err="1" smtClean="0"/>
              <a:t>mɔ</a:t>
            </a:r>
            <a:r>
              <a:rPr lang="fr-FR" sz="4000" dirty="0" smtClean="0"/>
              <a:t>ː</a:t>
            </a:r>
            <a:r>
              <a:rPr lang="fr-FR" sz="4000" dirty="0" err="1" smtClean="0"/>
              <a:t>rɒn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PROSODY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study of sound and rhythm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in poetry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p _  _  _  _  _  y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prɒsədɪ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STAGE DIRECTION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written instructions provided in the text of a play about the setting or how the actors are to move and behave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in a play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s _ _ _ e    d_ _ _ _ _ _ _n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steɪdʒ</a:t>
            </a:r>
            <a:r>
              <a:rPr lang="fr-FR" sz="4000" dirty="0" smtClean="0"/>
              <a:t> </a:t>
            </a:r>
            <a:r>
              <a:rPr lang="fr-FR" sz="4000" dirty="0" err="1" smtClean="0"/>
              <a:t>dɪ</a:t>
            </a:r>
            <a:r>
              <a:rPr lang="fr-FR" sz="4000" dirty="0" smtClean="0"/>
              <a:t> '</a:t>
            </a:r>
            <a:r>
              <a:rPr lang="fr-FR" sz="4000" dirty="0" err="1" smtClean="0"/>
              <a:t>rekʃn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SYNOPSIS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brief summary that gives audiences an idea of what a composition is about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s _  _  _  _  _  _  s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sɪ</a:t>
            </a:r>
            <a:r>
              <a:rPr lang="fr-FR" sz="4000" dirty="0" smtClean="0"/>
              <a:t> '</a:t>
            </a:r>
            <a:r>
              <a:rPr lang="fr-FR" sz="4000" dirty="0" err="1" smtClean="0"/>
              <a:t>nɒpsɪs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ANALOGY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comparison made between two things to show how they are alike, often an extended metaphor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a _  _  _  _  _  y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ə '</a:t>
            </a:r>
            <a:r>
              <a:rPr lang="fr-FR" sz="4000" dirty="0" err="1" smtClean="0"/>
              <a:t>nælədʒɪ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ASSONANCE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repetition of a vowel sound within words (ex. rise and shine ;down an out)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a _  _  _  _  _  _  _  e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æsənəns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BILDUNGSROMAN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novel concerned with a person's formative years and development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b _  _  _  _  _  _  _  _  _  _ n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ˈ</a:t>
            </a:r>
            <a:r>
              <a:rPr lang="fr-FR" sz="4000" dirty="0" err="1" smtClean="0"/>
              <a:t>bɪl</a:t>
            </a:r>
            <a:r>
              <a:rPr lang="fr-FR" sz="4000" dirty="0" smtClean="0"/>
              <a:t>ˌ</a:t>
            </a:r>
            <a:r>
              <a:rPr lang="fr-FR" sz="4000" dirty="0" err="1" smtClean="0"/>
              <a:t>dʊŋzroʊ</a:t>
            </a:r>
            <a:r>
              <a:rPr lang="fr-FR" sz="4000" dirty="0" smtClean="0"/>
              <a:t>ˌ</a:t>
            </a:r>
            <a:r>
              <a:rPr lang="fr-FR" sz="4000" dirty="0" err="1" smtClean="0"/>
              <a:t>mɑn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EMBODIMENT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personification, example, model, type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e _  _  _  _  _  _  _  _ t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50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ɪm</a:t>
            </a:r>
            <a:r>
              <a:rPr lang="fr-FR" sz="4000" dirty="0" smtClean="0"/>
              <a:t> '</a:t>
            </a:r>
            <a:r>
              <a:rPr lang="fr-FR" sz="4000" dirty="0" err="1" smtClean="0"/>
              <a:t>bɒdɪmənt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EPILOGUE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 a speech, usually in verse, addressed to the audience by an actor at the end of a play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e _  _  _  _  _  _  e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51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epɪlɒg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EPIPHANY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 a moment of sudden revelation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or insight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e _  _  _  _  _  _  y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52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ɪ '</a:t>
            </a:r>
            <a:r>
              <a:rPr lang="fr-FR" sz="4000" dirty="0" err="1" smtClean="0"/>
              <a:t>pɪfənɪ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FOCUS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center of interest or attention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f _  _  _  s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fəʊkəs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HYPERBOLE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figure of speech that uses exaggeration to express strong emotion, make a point, or evoke </a:t>
            </a:r>
            <a:r>
              <a:rPr lang="en-US" sz="4000" i="1" dirty="0" err="1" smtClean="0">
                <a:solidFill>
                  <a:srgbClr val="00B0F0"/>
                </a:solidFill>
              </a:rPr>
              <a:t>humour</a:t>
            </a:r>
            <a:r>
              <a:rPr lang="en-US" sz="4000" i="1" dirty="0" smtClean="0">
                <a:solidFill>
                  <a:srgbClr val="00B0F0"/>
                </a:solidFill>
              </a:rPr>
              <a:t>.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An exaggeration or overstatement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h _  _  _  _  _  _  _  e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haɪ</a:t>
            </a:r>
            <a:r>
              <a:rPr lang="fr-FR" sz="4000" dirty="0" smtClean="0"/>
              <a:t> 'p3ː</a:t>
            </a:r>
            <a:r>
              <a:rPr lang="fr-FR" sz="4000" dirty="0" err="1" smtClean="0"/>
              <a:t>bəlɪ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LITOTES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form of understatement in which a thing is affirmed by stating the negative of its opposite</a:t>
            </a:r>
          </a:p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"She was not a little upset“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l _  _  _  _  _  s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laɪ</a:t>
            </a:r>
            <a:r>
              <a:rPr lang="fr-FR" sz="4000" dirty="0" smtClean="0"/>
              <a:t> ˈ</a:t>
            </a:r>
            <a:r>
              <a:rPr lang="fr-FR" sz="4000" dirty="0" err="1" smtClean="0"/>
              <a:t>təʊ</a:t>
            </a:r>
            <a:r>
              <a:rPr lang="fr-FR" sz="4000" dirty="0" smtClean="0"/>
              <a:t>ˌ</a:t>
            </a:r>
            <a:r>
              <a:rPr lang="fr-FR" sz="4000" dirty="0" err="1" smtClean="0"/>
              <a:t>tiːz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PALINDROME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word or a phrase that is the same whether you read it backwards or forwards, for example the word 'refer’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p _  _  _  _  _  _  _  _  e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pælɪndroʊm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RHETORICAL   QUESTION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3429000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interrogative statement that is asked for an effect, that does not actually require an answer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r _  _  _  _  _  _  _  _  l</a:t>
            </a:r>
            <a:br>
              <a:rPr lang="fr-FR" sz="6000" dirty="0" smtClean="0"/>
            </a:br>
            <a:r>
              <a:rPr lang="fr-FR" sz="6000" dirty="0" smtClean="0"/>
              <a:t>q _  _  _  _  _  _  _n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rɪ</a:t>
            </a:r>
            <a:r>
              <a:rPr lang="fr-FR" sz="4000" dirty="0" smtClean="0"/>
              <a:t> '</a:t>
            </a:r>
            <a:r>
              <a:rPr lang="fr-FR" sz="4000" dirty="0" err="1" smtClean="0"/>
              <a:t>tɒrɪkl</a:t>
            </a:r>
            <a:r>
              <a:rPr lang="fr-FR" sz="4000" dirty="0" smtClean="0"/>
              <a:t>   '</a:t>
            </a:r>
            <a:r>
              <a:rPr lang="fr-FR" sz="4000" dirty="0" err="1" smtClean="0"/>
              <a:t>kwestʃən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SYMBOLISM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device in literature where an object represents an idea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s _  _  _  _  _  _  _  m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sɪmbəlɪzəm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CONSONANCE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repetition of a consonant sound within a series of words to produce a harmonious effect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c _  _  _  _  _  _  _  _  e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kɒnsənəns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DEUS  EX  MACHINA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use of some unexpected and improbable incident in a story or play in order to make things turn out right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d _  _  s  ex  m _  _  _  _  _ a  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ˈ</a:t>
            </a:r>
            <a:r>
              <a:rPr lang="fr-FR" sz="4000" dirty="0" err="1" smtClean="0"/>
              <a:t>deɪʊs</a:t>
            </a:r>
            <a:r>
              <a:rPr lang="fr-FR" sz="4000" dirty="0" smtClean="0"/>
              <a:t> </a:t>
            </a:r>
            <a:r>
              <a:rPr lang="fr-FR" sz="4000" dirty="0" err="1" smtClean="0"/>
              <a:t>ɛks</a:t>
            </a:r>
            <a:r>
              <a:rPr lang="fr-FR" sz="4000" dirty="0" smtClean="0"/>
              <a:t> ˈ</a:t>
            </a:r>
            <a:r>
              <a:rPr lang="fr-FR" sz="4000" dirty="0" err="1" smtClean="0"/>
              <a:t>mækɪnə</a:t>
            </a:r>
            <a:r>
              <a:rPr lang="fr-FR" sz="4000" dirty="0" smtClean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THESIS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an argument , an expression of the claim that  the writer is trying to support. The sentence that  directly expresses the author's opinion,  purpose,  meaning,  or proposition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t  _  _  _  _  s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60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el-GR" sz="4000" dirty="0" smtClean="0"/>
              <a:t>θ</a:t>
            </a:r>
            <a:r>
              <a:rPr lang="fr-FR" sz="4000" dirty="0" err="1" smtClean="0"/>
              <a:t>iːsɪs</a:t>
            </a:r>
            <a:r>
              <a:rPr lang="fr-FR" sz="4000" dirty="0" smtClean="0"/>
              <a:t> 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528772"/>
          </a:xfrm>
        </p:spPr>
        <p:txBody>
          <a:bodyPr>
            <a:normAutofit/>
          </a:bodyPr>
          <a:lstStyle/>
          <a:p>
            <a:r>
              <a:rPr lang="fr-FR" sz="6000" b="1" smtClean="0">
                <a:solidFill>
                  <a:srgbClr val="FFFF00"/>
                </a:solidFill>
              </a:rPr>
              <a:t>LITERATURE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143932" cy="3786214"/>
          </a:xfrm>
        </p:spPr>
        <p:txBody>
          <a:bodyPr>
            <a:noAutofit/>
          </a:bodyPr>
          <a:lstStyle/>
          <a:p>
            <a:endParaRPr lang="fr-FR" sz="4800" dirty="0" smtClean="0">
              <a:solidFill>
                <a:srgbClr val="00B0F0"/>
              </a:solidFill>
            </a:endParaRPr>
          </a:p>
          <a:p>
            <a:r>
              <a:rPr lang="fr-FR" sz="6000" dirty="0" err="1" smtClean="0">
                <a:solidFill>
                  <a:srgbClr val="00B0F0"/>
                </a:solidFill>
              </a:rPr>
              <a:t>Thank</a:t>
            </a:r>
            <a:r>
              <a:rPr lang="fr-FR" sz="6000" dirty="0" smtClean="0">
                <a:solidFill>
                  <a:srgbClr val="00B0F0"/>
                </a:solidFill>
              </a:rPr>
              <a:t> </a:t>
            </a:r>
            <a:r>
              <a:rPr lang="fr-FR" sz="6000" dirty="0" err="1" smtClean="0">
                <a:solidFill>
                  <a:srgbClr val="00B0F0"/>
                </a:solidFill>
              </a:rPr>
              <a:t>you</a:t>
            </a:r>
            <a:r>
              <a:rPr lang="fr-FR" sz="6000" dirty="0" smtClean="0">
                <a:solidFill>
                  <a:srgbClr val="00B0F0"/>
                </a:solidFill>
              </a:rPr>
              <a:t> for </a:t>
            </a:r>
            <a:r>
              <a:rPr lang="fr-FR" sz="6000" dirty="0" err="1" smtClean="0">
                <a:solidFill>
                  <a:srgbClr val="00B0F0"/>
                </a:solidFill>
              </a:rPr>
              <a:t>playing</a:t>
            </a:r>
            <a:r>
              <a:rPr lang="fr-FR" sz="6000" dirty="0" smtClean="0">
                <a:solidFill>
                  <a:srgbClr val="00B0F0"/>
                </a:solidFill>
              </a:rPr>
              <a:t> !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4000" dirty="0" smtClean="0">
                <a:solidFill>
                  <a:srgbClr val="00B0F0"/>
                </a:solidFill>
                <a:hlinkClick r:id="rId2"/>
              </a:rPr>
              <a:t>www.franglish.fr</a:t>
            </a:r>
            <a:endParaRPr lang="fr-FR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EUPHEMISM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an inoffensive, polite expression that is substituted for one that is considered offensive, upsetting or embarrassing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e _  _  _  _  _  _  _  m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ju</a:t>
            </a:r>
            <a:r>
              <a:rPr lang="fr-FR" sz="4000" dirty="0" smtClean="0"/>
              <a:t>ː</a:t>
            </a:r>
            <a:r>
              <a:rPr lang="fr-FR" sz="4000" dirty="0" err="1" smtClean="0"/>
              <a:t>fəmɪzəm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FOIL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character who acts as contrast to another character. Often a funny sidekick to the dashing hero, or a villain contrasting the hero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f _  _  l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fɔɪl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INFERENCE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judgment based on reasoning rather than on a direct or explicit statement.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A conclusion based on facts or circumstances; understanding gained by "reading between the lines.”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i _  _  _  _  _  _  _  e 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ɪnfərəns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2088</Words>
  <Application>Microsoft Office PowerPoint</Application>
  <PresentationFormat>Affichage à l'écran (4:3)</PresentationFormat>
  <Paragraphs>360</Paragraphs>
  <Slides>61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61</vt:i4>
      </vt:variant>
    </vt:vector>
  </HeadingPairs>
  <TitlesOfParts>
    <vt:vector size="62" baseType="lpstr">
      <vt:lpstr>Thème Office</vt:lpstr>
      <vt:lpstr>   LITERATURE GLOSSARY Level 3</vt:lpstr>
      <vt:lpstr>   RULES OF THE GAME</vt:lpstr>
      <vt:lpstr>ALLEGORY</vt:lpstr>
      <vt:lpstr>ANAPHORA</vt:lpstr>
      <vt:lpstr>BILDUNGSROMAN</vt:lpstr>
      <vt:lpstr>DEUS  EX  MACHINA</vt:lpstr>
      <vt:lpstr>EUPHEMISM</vt:lpstr>
      <vt:lpstr>FOIL</vt:lpstr>
      <vt:lpstr>INFERENCE</vt:lpstr>
      <vt:lpstr>MAXIM</vt:lpstr>
      <vt:lpstr>PARABLE</vt:lpstr>
      <vt:lpstr>SARCASM</vt:lpstr>
      <vt:lpstr>SYNECDOCHE</vt:lpstr>
      <vt:lpstr>THRILLER</vt:lpstr>
      <vt:lpstr>ALLITERATION</vt:lpstr>
      <vt:lpstr>ANTONYM</vt:lpstr>
      <vt:lpstr>CATHARSIS</vt:lpstr>
      <vt:lpstr>DIALECT</vt:lpstr>
      <vt:lpstr>EXCERPT</vt:lpstr>
      <vt:lpstr>GOTHIC</vt:lpstr>
      <vt:lpstr>IMAGERY</vt:lpstr>
      <vt:lpstr>METONYMY</vt:lpstr>
      <vt:lpstr>PATHOS</vt:lpstr>
      <vt:lpstr>SLANG</vt:lpstr>
      <vt:lpstr>TWIST</vt:lpstr>
      <vt:lpstr>ANACHRONISM</vt:lpstr>
      <vt:lpstr>ARCHAISM</vt:lpstr>
      <vt:lpstr>CLUE</vt:lpstr>
      <vt:lpstr>DYSTOPIA</vt:lpstr>
      <vt:lpstr>EXTENDED METAPHOR</vt:lpstr>
      <vt:lpstr>HAGIOGRAPHY</vt:lpstr>
      <vt:lpstr>INTERTEXTUALITY</vt:lpstr>
      <vt:lpstr>ONOMATOPOEIA</vt:lpstr>
      <vt:lpstr>PLAGIARISM</vt:lpstr>
      <vt:lpstr>SOLILOQUY</vt:lpstr>
      <vt:lpstr>VERISIMILITUDE</vt:lpstr>
      <vt:lpstr>ANAGRAM</vt:lpstr>
      <vt:lpstr>ARCHETYPE</vt:lpstr>
      <vt:lpstr>COLLOQUALISM</vt:lpstr>
      <vt:lpstr>ELLIPSIS</vt:lpstr>
      <vt:lpstr>FICTION</vt:lpstr>
      <vt:lpstr>HUBRIS</vt:lpstr>
      <vt:lpstr>ISSUE</vt:lpstr>
      <vt:lpstr>OXYMORON</vt:lpstr>
      <vt:lpstr>PROSODY</vt:lpstr>
      <vt:lpstr>STAGE DIRECTION</vt:lpstr>
      <vt:lpstr>SYNOPSIS</vt:lpstr>
      <vt:lpstr>ANALOGY</vt:lpstr>
      <vt:lpstr>ASSONANCE</vt:lpstr>
      <vt:lpstr>EMBODIMENT</vt:lpstr>
      <vt:lpstr>EPILOGUE</vt:lpstr>
      <vt:lpstr>EPIPHANY</vt:lpstr>
      <vt:lpstr>FOCUS</vt:lpstr>
      <vt:lpstr>HYPERBOLE</vt:lpstr>
      <vt:lpstr>LITOTES</vt:lpstr>
      <vt:lpstr>PALINDROME</vt:lpstr>
      <vt:lpstr>RHETORICAL   QUESTION</vt:lpstr>
      <vt:lpstr>SYMBOLISM</vt:lpstr>
      <vt:lpstr>CONSONANCE</vt:lpstr>
      <vt:lpstr>THESIS</vt:lpstr>
      <vt:lpstr>LITERATURE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TABOO BUSINESS</dc:title>
  <dc:creator>Yvan BAPTISTE</dc:creator>
  <cp:lastModifiedBy>Yvan BAPTISTE</cp:lastModifiedBy>
  <cp:revision>352</cp:revision>
  <dcterms:created xsi:type="dcterms:W3CDTF">2019-01-04T12:06:14Z</dcterms:created>
  <dcterms:modified xsi:type="dcterms:W3CDTF">2019-02-19T07:13:20Z</dcterms:modified>
</cp:coreProperties>
</file>